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sldIdLst>
    <p:sldId id="256" r:id="rId2"/>
    <p:sldId id="259" r:id="rId3"/>
    <p:sldId id="260" r:id="rId4"/>
    <p:sldId id="261" r:id="rId5"/>
    <p:sldId id="257" r:id="rId6"/>
    <p:sldId id="262" r:id="rId7"/>
    <p:sldId id="258" r:id="rId8"/>
    <p:sldId id="279" r:id="rId9"/>
    <p:sldId id="283" r:id="rId10"/>
    <p:sldId id="282" r:id="rId11"/>
    <p:sldId id="281" r:id="rId12"/>
    <p:sldId id="280" r:id="rId13"/>
    <p:sldId id="286" r:id="rId14"/>
    <p:sldId id="284" r:id="rId15"/>
    <p:sldId id="264" r:id="rId16"/>
    <p:sldId id="267" r:id="rId17"/>
    <p:sldId id="285" r:id="rId18"/>
    <p:sldId id="288" r:id="rId19"/>
    <p:sldId id="287" r:id="rId20"/>
    <p:sldId id="265" r:id="rId21"/>
    <p:sldId id="268" r:id="rId22"/>
    <p:sldId id="270" r:id="rId23"/>
    <p:sldId id="274" r:id="rId24"/>
    <p:sldId id="273" r:id="rId25"/>
    <p:sldId id="272" r:id="rId26"/>
    <p:sldId id="271" r:id="rId27"/>
    <p:sldId id="269" r:id="rId28"/>
    <p:sldId id="289" r:id="rId29"/>
    <p:sldId id="275" r:id="rId30"/>
    <p:sldId id="276" r:id="rId31"/>
    <p:sldId id="278" r:id="rId32"/>
    <p:sldId id="266" r:id="rId33"/>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03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kumimoji="0" sz="1200"/>
            </a:lvl1pPr>
          </a:lstStyle>
          <a:p>
            <a:endParaRPr lang="en-US" dirty="0"/>
          </a:p>
        </p:txBody>
      </p:sp>
      <p:sp>
        <p:nvSpPr>
          <p:cNvPr id="2051"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endParaRPr lang="en-US" dirty="0"/>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endParaRPr lang="en-US" dirty="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vl1pPr>
          </a:lstStyle>
          <a:p>
            <a:fld id="{E9A3219E-4022-4190-8EE6-E3BF60E8A616}" type="slidenum">
              <a:rPr lang="en-US"/>
              <a:pPr/>
              <a:t>‹#›</a:t>
            </a:fld>
            <a:endParaRPr lang="en-US" dirty="0"/>
          </a:p>
        </p:txBody>
      </p:sp>
    </p:spTree>
    <p:extLst>
      <p:ext uri="{BB962C8B-B14F-4D97-AF65-F5344CB8AC3E}">
        <p14:creationId xmlns:p14="http://schemas.microsoft.com/office/powerpoint/2010/main" val="26954760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C8DF08-2851-422E-A643-662586829295}" type="slidenum">
              <a:rPr lang="en-US"/>
              <a:pPr/>
              <a:t>1</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4BA79E-803C-4B78-9194-9DED3ADC3D75}" type="slidenum">
              <a:rPr lang="en-US"/>
              <a:pPr/>
              <a:t>10</a:t>
            </a:fld>
            <a:endParaRPr 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4CF6C6-8239-4CC6-800A-E843622D1890}" type="slidenum">
              <a:rPr lang="en-US"/>
              <a:pPr/>
              <a:t>11</a:t>
            </a:fld>
            <a:endParaRPr 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63F32-3A17-4382-86A1-8D1BBBF674E8}" type="slidenum">
              <a:rPr lang="en-US"/>
              <a:pPr/>
              <a:t>12</a:t>
            </a:fld>
            <a:endParaRPr 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F100BC-A619-4FA7-B83E-19B5B206F20E}" type="slidenum">
              <a:rPr lang="en-US"/>
              <a:pPr/>
              <a:t>13</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F0D16-AF77-4E12-8774-7B0D4ACF4282}" type="slidenum">
              <a:rPr lang="en-US"/>
              <a:pPr/>
              <a:t>14</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C92C50-FE71-4BCB-94D8-DD87464D770A}" type="slidenum">
              <a:rPr lang="en-US"/>
              <a:pPr/>
              <a:t>15</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D22AE9-D93E-4E2E-A1DC-10A2895E0CDC}" type="slidenum">
              <a:rPr lang="en-US"/>
              <a:pPr/>
              <a:t>16</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5BF12-8C43-4AFE-910A-DD3D8CC9D56B}" type="slidenum">
              <a:rPr lang="en-US"/>
              <a:pPr/>
              <a:t>17</a:t>
            </a:fld>
            <a:endParaRPr 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2C2C5D-65E9-4D30-AF70-C4242DC4F5E8}" type="slidenum">
              <a:rPr lang="en-US"/>
              <a:pPr/>
              <a:t>18</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2640D-4178-4323-A4FA-8FF504223711}" type="slidenum">
              <a:rPr lang="en-US"/>
              <a:pPr/>
              <a:t>19</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82B3A0-25DD-4D32-8DDE-17B62FB1BA87}" type="slidenum">
              <a:rPr lang="en-US"/>
              <a:pPr/>
              <a:t>2</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806CE-985C-4DFD-BFD0-1D0D1184E439}" type="slidenum">
              <a:rPr lang="en-US"/>
              <a:pPr/>
              <a:t>20</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3DDCC-DE9C-4328-A1C8-A3D9B4E2F08C}" type="slidenum">
              <a:rPr lang="en-US"/>
              <a:pPr/>
              <a:t>21</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67E6A2-07A2-49B7-8E7D-5EE959E28D8D}" type="slidenum">
              <a:rPr lang="en-US"/>
              <a:pPr/>
              <a:t>22</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13591A-7B15-45F5-A8DA-5B5FB5B240FD}" type="slidenum">
              <a:rPr lang="en-US"/>
              <a:pPr/>
              <a:t>23</a:t>
            </a:fld>
            <a:endParaRPr lang="en-US" dirty="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D611B8-0F4E-4520-A257-A02F5275C81F}" type="slidenum">
              <a:rPr lang="en-US"/>
              <a:pPr/>
              <a:t>24</a:t>
            </a:fld>
            <a:endParaRPr lang="en-US" dirty="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30A1FE-6D3E-4F8B-9EC4-B893ED079610}"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65DDF-1D13-4E77-95C4-15B6152CEA5E}" type="slidenum">
              <a:rPr lang="en-US"/>
              <a:pPr/>
              <a:t>26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30F6D-6D57-4455-88D1-BEAF0DF5C451}" type="slidenum">
              <a:rPr lang="en-US"/>
              <a:pPr/>
              <a:t>27</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3410B-B912-43DE-9FA7-442CB081169B}" type="slidenum">
              <a:rPr lang="en-US"/>
              <a:pPr/>
              <a:t>28</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3CBC8-80FB-443B-B66D-AEFC5AEE135E}" type="slidenum">
              <a:rPr lang="en-US"/>
              <a:pPr/>
              <a:t>29</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6E6CB-85B1-4746-822A-81B6A5596414}" type="slidenum">
              <a:rPr lang="en-US"/>
              <a:pPr/>
              <a:t>3</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2A6F23-6FCD-4551-82E8-5B94449ED24A}" type="slidenum">
              <a:rPr lang="en-US"/>
              <a:pPr/>
              <a:t>30</a:t>
            </a:fld>
            <a:endParaRPr 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4D3B7B-5DDF-49F2-92DD-6481C8F9FA21}" type="slidenum">
              <a:rPr lang="en-US"/>
              <a:pPr/>
              <a:t>31</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43C951-F253-420C-A46A-85B308DFDE2F}" type="slidenum">
              <a:rPr lang="en-US"/>
              <a:pPr/>
              <a:t>32</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6EF3E-7546-47C5-8799-EE3351CE2302}" type="slidenum">
              <a:rPr lang="en-US"/>
              <a:pPr/>
              <a:t>4</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2EF20E-908E-48F9-8051-C44085038B3B}" type="slidenum">
              <a:rPr lang="en-US"/>
              <a:pPr/>
              <a:t>5</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B58F6E-C93A-4FB1-AFF1-4E5DC90C4293}" type="slidenum">
              <a:rPr lang="en-US"/>
              <a:pPr/>
              <a:t>6</a:t>
            </a:fld>
            <a:endParaRPr 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DEF64-975D-4F75-A31A-4EE5A69C2BE3}" type="slidenum">
              <a:rPr lang="en-US"/>
              <a:pPr/>
              <a:t>7</a:t>
            </a:fld>
            <a:endParaRPr 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5D6DE9-7767-4311-A2AD-E0A685D93B77}" type="slidenum">
              <a:rPr lang="en-US"/>
              <a:pPr/>
              <a:t>8</a:t>
            </a:fld>
            <a:endParaRPr lang="en-US"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74C9FC-84A9-45D6-B9E8-5A51A0999A55}" type="slidenum">
              <a:rPr lang="en-US"/>
              <a:pPr/>
              <a:t>9</a:t>
            </a:fld>
            <a:endParaRPr 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en-US" noProof="0" smtClean="0"/>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pPr lvl="0"/>
            <a:r>
              <a:rPr lang="en-US" noProof="0" smtClean="0"/>
              <a:t>Click to edit Master subtitle style</a:t>
            </a:r>
          </a:p>
        </p:txBody>
      </p:sp>
      <p:sp>
        <p:nvSpPr>
          <p:cNvPr id="3078" name="Rectangle 6"/>
          <p:cNvSpPr>
            <a:spLocks noGrp="1" noChangeArrowheads="1"/>
          </p:cNvSpPr>
          <p:nvPr>
            <p:ph type="dt" sz="quarter" idx="2"/>
          </p:nvPr>
        </p:nvSpPr>
        <p:spPr/>
        <p:txBody>
          <a:bodyPr/>
          <a:lstStyle>
            <a:lvl1pPr>
              <a:defRPr/>
            </a:lvl1pPr>
          </a:lstStyle>
          <a:p>
            <a:endParaRPr lang="en-US" dirty="0"/>
          </a:p>
        </p:txBody>
      </p:sp>
      <p:sp>
        <p:nvSpPr>
          <p:cNvPr id="3079" name="Rectangle 7"/>
          <p:cNvSpPr>
            <a:spLocks noGrp="1" noChangeArrowheads="1"/>
          </p:cNvSpPr>
          <p:nvPr>
            <p:ph type="ftr" sz="quarter" idx="3"/>
          </p:nvPr>
        </p:nvSpPr>
        <p:spPr/>
        <p:txBody>
          <a:bodyPr/>
          <a:lstStyle>
            <a:lvl1pPr>
              <a:defRPr/>
            </a:lvl1pPr>
          </a:lstStyle>
          <a:p>
            <a:endParaRPr lang="en-US" dirty="0"/>
          </a:p>
        </p:txBody>
      </p:sp>
      <p:sp>
        <p:nvSpPr>
          <p:cNvPr id="3080" name="Rectangle 8"/>
          <p:cNvSpPr>
            <a:spLocks noGrp="1" noChangeArrowheads="1"/>
          </p:cNvSpPr>
          <p:nvPr>
            <p:ph type="sldNum" sz="quarter" idx="4"/>
          </p:nvPr>
        </p:nvSpPr>
        <p:spPr/>
        <p:txBody>
          <a:bodyPr/>
          <a:lstStyle>
            <a:lvl1pPr>
              <a:defRPr/>
            </a:lvl1pPr>
          </a:lstStyle>
          <a:p>
            <a:endParaRPr lang="en-US" dirty="0"/>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31013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3974263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1722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1722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172200"/>
            <a:ext cx="1905000" cy="457200"/>
          </a:xfrm>
        </p:spPr>
        <p:txBody>
          <a:bodyPr/>
          <a:lstStyle>
            <a:lvl1pPr>
              <a:defRPr/>
            </a:lvl1pPr>
          </a:lstStyle>
          <a:p>
            <a:endParaRPr lang="en-US" dirty="0"/>
          </a:p>
        </p:txBody>
      </p:sp>
    </p:spTree>
    <p:extLst>
      <p:ext uri="{BB962C8B-B14F-4D97-AF65-F5344CB8AC3E}">
        <p14:creationId xmlns:p14="http://schemas.microsoft.com/office/powerpoint/2010/main" val="1403747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925562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164534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61212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561261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33812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75014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13871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3078977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dirty="0"/>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dirty="0"/>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2.jpeg"/><Relationship Id="rId4" Type="http://schemas.openxmlformats.org/officeDocument/2006/relationships/image" Target="../media/image31.jpeg"/><Relationship Id="rId9"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 Id="rId9"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2.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noFill/>
          <a:ln/>
        </p:spPr>
        <p:txBody>
          <a:bodyPr/>
          <a:lstStyle/>
          <a:p>
            <a:r>
              <a:rPr lang="en-US" dirty="0">
                <a:latin typeface="+mn-lt"/>
              </a:rPr>
              <a:t>System Overview</a:t>
            </a:r>
          </a:p>
        </p:txBody>
      </p:sp>
      <p:sp>
        <p:nvSpPr>
          <p:cNvPr id="4099" name="Rectangle 3"/>
          <p:cNvSpPr>
            <a:spLocks noGrp="1" noChangeArrowheads="1"/>
          </p:cNvSpPr>
          <p:nvPr>
            <p:ph type="subTitle" idx="1"/>
          </p:nvPr>
        </p:nvSpPr>
        <p:spPr>
          <a:xfrm>
            <a:off x="381000" y="3733800"/>
            <a:ext cx="8382000" cy="2895600"/>
          </a:xfrm>
          <a:noFill/>
          <a:ln/>
        </p:spPr>
        <p:txBody>
          <a:bodyPr/>
          <a:lstStyle/>
          <a:p>
            <a:pPr algn="l">
              <a:lnSpc>
                <a:spcPct val="150000"/>
              </a:lnSpc>
              <a:spcBef>
                <a:spcPts val="0"/>
              </a:spcBef>
            </a:pPr>
            <a:r>
              <a:rPr lang="en-US" sz="2800" b="1" dirty="0">
                <a:latin typeface="Verdana" panose="020B0604030504040204" pitchFamily="34" charset="0"/>
              </a:rPr>
              <a:t>Model 1032 Classic® Splice Detector</a:t>
            </a:r>
            <a:r>
              <a:rPr lang="en-US" sz="2800" b="1" dirty="0" smtClean="0">
                <a:latin typeface="Verdana" panose="020B0604030504040204" pitchFamily="34" charset="0"/>
              </a:rPr>
              <a:t>™ Technology</a:t>
            </a:r>
          </a:p>
          <a:p>
            <a:pPr algn="l">
              <a:lnSpc>
                <a:spcPct val="150000"/>
              </a:lnSpc>
              <a:spcBef>
                <a:spcPts val="0"/>
              </a:spcBef>
            </a:pPr>
            <a:endParaRPr lang="en-US" sz="2000" b="1" dirty="0" smtClean="0">
              <a:latin typeface="Verdana" panose="020B0604030504040204" pitchFamily="34" charset="0"/>
            </a:endParaRPr>
          </a:p>
          <a:p>
            <a:pPr algn="l">
              <a:lnSpc>
                <a:spcPct val="150000"/>
              </a:lnSpc>
              <a:spcBef>
                <a:spcPts val="0"/>
              </a:spcBef>
            </a:pPr>
            <a:r>
              <a:rPr lang="en-US" sz="2000" b="1" dirty="0" smtClean="0">
                <a:latin typeface="Verdana" panose="020B0604030504040204" pitchFamily="34" charset="0"/>
              </a:rPr>
              <a:t>Bruce </a:t>
            </a:r>
            <a:r>
              <a:rPr lang="en-US" sz="2000" b="1" dirty="0">
                <a:latin typeface="Verdana" panose="020B0604030504040204" pitchFamily="34" charset="0"/>
              </a:rPr>
              <a:t>T. </a:t>
            </a:r>
            <a:r>
              <a:rPr lang="en-US" sz="2000" b="1" dirty="0" smtClean="0">
                <a:latin typeface="Verdana" panose="020B0604030504040204" pitchFamily="34" charset="0"/>
              </a:rPr>
              <a:t>Dobbie</a:t>
            </a:r>
          </a:p>
          <a:p>
            <a:pPr algn="l">
              <a:lnSpc>
                <a:spcPct val="150000"/>
              </a:lnSpc>
              <a:spcBef>
                <a:spcPts val="0"/>
              </a:spcBef>
            </a:pPr>
            <a:endParaRPr lang="en-US" sz="1000" b="1" dirty="0">
              <a:latin typeface="Verdana" panose="020B0604030504040204" pitchFamily="34" charset="0"/>
            </a:endParaRPr>
          </a:p>
          <a:p>
            <a:pPr algn="l">
              <a:lnSpc>
                <a:spcPct val="150000"/>
              </a:lnSpc>
              <a:spcBef>
                <a:spcPts val="0"/>
              </a:spcBef>
            </a:pPr>
            <a:r>
              <a:rPr lang="en-US" sz="1050" b="1" dirty="0" smtClean="0">
                <a:latin typeface="+mn-lt"/>
              </a:rPr>
              <a:t>Copyright© R.K.B. OPTO-ELECTRONICS, INC.  All rights reserved.</a:t>
            </a:r>
            <a:endParaRPr lang="en-US" sz="1050" dirty="0">
              <a:latin typeface="+mn-lt"/>
            </a:endParaRPr>
          </a:p>
        </p:txBody>
      </p:sp>
      <p:pic>
        <p:nvPicPr>
          <p:cNvPr id="4101" name="Picture 5" descr="splicedetector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1485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3600" dirty="0">
                <a:latin typeface="+mn-lt"/>
              </a:rPr>
              <a:t>Features and Benefits</a:t>
            </a:r>
          </a:p>
        </p:txBody>
      </p:sp>
      <p:sp>
        <p:nvSpPr>
          <p:cNvPr id="57347" name="Rectangle 3"/>
          <p:cNvSpPr>
            <a:spLocks noGrp="1" noChangeArrowheads="1"/>
          </p:cNvSpPr>
          <p:nvPr>
            <p:ph type="body" idx="1"/>
          </p:nvPr>
        </p:nvSpPr>
        <p:spPr>
          <a:xfrm>
            <a:off x="685800" y="2133600"/>
            <a:ext cx="7772400" cy="762000"/>
          </a:xfrm>
        </p:spPr>
        <p:txBody>
          <a:bodyPr/>
          <a:lstStyle/>
          <a:p>
            <a:pPr marL="0" indent="0" algn="ctr">
              <a:buNone/>
            </a:pPr>
            <a:r>
              <a:rPr lang="en-US" sz="1800" b="0" dirty="0">
                <a:latin typeface="Verdana" panose="020B0604030504040204" pitchFamily="34" charset="0"/>
              </a:rPr>
              <a:t>The Model 1032 Classic® Splice Detector™ Technology  </a:t>
            </a:r>
            <a:r>
              <a:rPr lang="en-US" sz="1800" b="0" dirty="0" smtClean="0">
                <a:latin typeface="Verdana" panose="020B0604030504040204" pitchFamily="34" charset="0"/>
              </a:rPr>
              <a:t>is unaffected </a:t>
            </a:r>
            <a:r>
              <a:rPr lang="en-US" sz="1800" b="0" dirty="0">
                <a:latin typeface="Verdana" panose="020B0604030504040204" pitchFamily="34" charset="0"/>
              </a:rPr>
              <a:t>by material basis weight changes, color or process speed (highest recorded installation @ 5000 fpm (1524 m/min).</a:t>
            </a:r>
          </a:p>
        </p:txBody>
      </p:sp>
      <p:pic>
        <p:nvPicPr>
          <p:cNvPr id="57353" name="Picture 9" descr="1032ppt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81400"/>
            <a:ext cx="3048000" cy="23082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7354" name="Picture 10" descr="1032ppt_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532868"/>
            <a:ext cx="3048000" cy="23241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7355" name="Picture 11" descr="1032ppt_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500211"/>
            <a:ext cx="1690688" cy="2286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descr="the vis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3600" dirty="0">
                <a:latin typeface="+mn-lt"/>
              </a:rPr>
              <a:t>Features and Benefits</a:t>
            </a:r>
          </a:p>
        </p:txBody>
      </p:sp>
      <p:sp>
        <p:nvSpPr>
          <p:cNvPr id="55299" name="Rectangle 3"/>
          <p:cNvSpPr>
            <a:spLocks noGrp="1" noChangeArrowheads="1"/>
          </p:cNvSpPr>
          <p:nvPr>
            <p:ph type="body" idx="1"/>
          </p:nvPr>
        </p:nvSpPr>
        <p:spPr>
          <a:xfrm>
            <a:off x="685800" y="1981200"/>
            <a:ext cx="7772400" cy="533400"/>
          </a:xfrm>
        </p:spPr>
        <p:txBody>
          <a:bodyPr/>
          <a:lstStyle/>
          <a:p>
            <a:pPr marL="0" indent="0" algn="ctr">
              <a:buNone/>
            </a:pPr>
            <a:r>
              <a:rPr lang="en-US" sz="1800" b="0" dirty="0">
                <a:latin typeface="Verdana" panose="020B0604030504040204" pitchFamily="34" charset="0"/>
              </a:rPr>
              <a:t>The Model 1032 Classic® Splice Detector™ Technology  </a:t>
            </a:r>
            <a:r>
              <a:rPr lang="en-US" sz="1800" b="0" dirty="0" smtClean="0">
                <a:latin typeface="Verdana" panose="020B0604030504040204" pitchFamily="34" charset="0"/>
              </a:rPr>
              <a:t>is unaffected </a:t>
            </a:r>
            <a:r>
              <a:rPr lang="en-US" sz="1800" b="0" dirty="0">
                <a:latin typeface="Verdana" panose="020B0604030504040204" pitchFamily="34" charset="0"/>
              </a:rPr>
              <a:t>by printed material.</a:t>
            </a:r>
          </a:p>
        </p:txBody>
      </p:sp>
      <p:pic>
        <p:nvPicPr>
          <p:cNvPr id="55307" name="Picture 11" descr="1032ppt_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743200"/>
            <a:ext cx="1190150" cy="164592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55308" name="Picture 12" descr="1032ppt_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743200"/>
            <a:ext cx="2533062" cy="164592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55309" name="Picture 13" descr="1032ppt_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1" y="2743200"/>
            <a:ext cx="2120458" cy="164592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55310" name="Picture 14" descr="1032ppt_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572000"/>
            <a:ext cx="1804988" cy="18288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55311" name="Picture 15" descr="1032ppt_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4572000"/>
            <a:ext cx="2743200" cy="183673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55312" name="Picture 16" descr="1032ppt_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4572000"/>
            <a:ext cx="1416050" cy="18288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1" name="Picture 4" descr="the vis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3600" dirty="0">
                <a:latin typeface="+mn-lt"/>
              </a:rPr>
              <a:t>Features and Benefits</a:t>
            </a:r>
          </a:p>
        </p:txBody>
      </p:sp>
      <p:sp>
        <p:nvSpPr>
          <p:cNvPr id="53251" name="Rectangle 3"/>
          <p:cNvSpPr>
            <a:spLocks noGrp="1" noChangeArrowheads="1"/>
          </p:cNvSpPr>
          <p:nvPr>
            <p:ph type="body" idx="1"/>
          </p:nvPr>
        </p:nvSpPr>
        <p:spPr>
          <a:xfrm>
            <a:off x="685800" y="2057400"/>
            <a:ext cx="7772400" cy="533400"/>
          </a:xfrm>
        </p:spPr>
        <p:txBody>
          <a:bodyPr/>
          <a:lstStyle/>
          <a:p>
            <a:pPr marL="0" indent="0" algn="ctr">
              <a:buNone/>
            </a:pPr>
            <a:r>
              <a:rPr lang="en-US" sz="1800" b="0" dirty="0">
                <a:latin typeface="Verdana" panose="020B0604030504040204" pitchFamily="34" charset="0"/>
              </a:rPr>
              <a:t>Special splice tapes or color marking are not required.</a:t>
            </a:r>
          </a:p>
        </p:txBody>
      </p:sp>
      <p:pic>
        <p:nvPicPr>
          <p:cNvPr id="53261" name="Picture 13" descr="1032ppt_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90800"/>
            <a:ext cx="2057400" cy="1841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3262" name="Picture 14" descr="1032ppt_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590800"/>
            <a:ext cx="2743200" cy="18272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3263" name="Picture 15" descr="1032ppt_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590800"/>
            <a:ext cx="2362200" cy="17795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3264" name="Picture 16" descr="1032ppt_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648200"/>
            <a:ext cx="1828800"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3265" name="Picture 17" descr="1032ppt_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4648200"/>
            <a:ext cx="2133600" cy="17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3266" name="Picture 18" descr="1032ppt_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4648200"/>
            <a:ext cx="1817688"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3267" name="Picture 19" descr="1032ppt_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4648200"/>
            <a:ext cx="1641475"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4" descr="the vis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3600" dirty="0">
                <a:latin typeface="+mn-lt"/>
              </a:rPr>
              <a:t>Features and Benefits</a:t>
            </a:r>
          </a:p>
        </p:txBody>
      </p:sp>
      <p:sp>
        <p:nvSpPr>
          <p:cNvPr id="65539" name="Rectangle 3"/>
          <p:cNvSpPr>
            <a:spLocks noGrp="1" noChangeArrowheads="1"/>
          </p:cNvSpPr>
          <p:nvPr>
            <p:ph type="body" idx="1"/>
          </p:nvPr>
        </p:nvSpPr>
        <p:spPr>
          <a:xfrm>
            <a:off x="685800" y="1981200"/>
            <a:ext cx="7772400" cy="1371600"/>
          </a:xfrm>
        </p:spPr>
        <p:txBody>
          <a:bodyPr/>
          <a:lstStyle/>
          <a:p>
            <a:pPr marL="0" indent="0">
              <a:spcBef>
                <a:spcPts val="0"/>
              </a:spcBef>
              <a:buNone/>
            </a:pPr>
            <a:r>
              <a:rPr lang="en-US" sz="1600" b="0" dirty="0">
                <a:latin typeface="Verdana" panose="020B0604030504040204" pitchFamily="34" charset="0"/>
              </a:rPr>
              <a:t>The Model 1032 Classic® Splice Detector™ Technology  incorporates state-of-the-art electronic design circuitry, components, filtering and processing techniques unequaled in the industry.  A 15 VDC digital pulse or dry contact relay is provided for operational interface to control devices, markers, or taggers.</a:t>
            </a:r>
          </a:p>
        </p:txBody>
      </p:sp>
      <p:pic>
        <p:nvPicPr>
          <p:cNvPr id="65544" name="Picture 8" descr="1032ppt_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429000"/>
            <a:ext cx="3886200" cy="2914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3600" dirty="0">
                <a:latin typeface="+mn-lt"/>
              </a:rPr>
              <a:t>Features and Benefits</a:t>
            </a:r>
          </a:p>
        </p:txBody>
      </p:sp>
      <p:sp>
        <p:nvSpPr>
          <p:cNvPr id="61443" name="Rectangle 3"/>
          <p:cNvSpPr>
            <a:spLocks noGrp="1" noChangeArrowheads="1"/>
          </p:cNvSpPr>
          <p:nvPr>
            <p:ph type="body" idx="1"/>
          </p:nvPr>
        </p:nvSpPr>
        <p:spPr>
          <a:xfrm>
            <a:off x="685800" y="1981200"/>
            <a:ext cx="7772400" cy="457200"/>
          </a:xfrm>
        </p:spPr>
        <p:txBody>
          <a:bodyPr/>
          <a:lstStyle/>
          <a:p>
            <a:pPr marL="0" indent="0" algn="ctr">
              <a:buNone/>
            </a:pPr>
            <a:r>
              <a:rPr lang="en-US" sz="1800" b="0" dirty="0">
                <a:latin typeface="Verdana" panose="020B0604030504040204" pitchFamily="34" charset="0"/>
              </a:rPr>
              <a:t>State-of-the-Art Proprietary Sensing Platform.</a:t>
            </a:r>
          </a:p>
        </p:txBody>
      </p:sp>
      <p:pic>
        <p:nvPicPr>
          <p:cNvPr id="61450" name="Picture 10" descr="1032ppt_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5600"/>
            <a:ext cx="4343400" cy="2238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451" name="Picture 11" descr="1032ppt_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895600"/>
            <a:ext cx="3429000" cy="22685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7"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lstStyle/>
          <a:p>
            <a:r>
              <a:rPr lang="en-US" sz="3600" dirty="0">
                <a:latin typeface="+mn-lt"/>
              </a:rPr>
              <a:t>Features and Benefits</a:t>
            </a:r>
          </a:p>
        </p:txBody>
      </p:sp>
      <p:sp>
        <p:nvSpPr>
          <p:cNvPr id="12291" name="Rectangle 3"/>
          <p:cNvSpPr>
            <a:spLocks noGrp="1" noChangeArrowheads="1"/>
          </p:cNvSpPr>
          <p:nvPr>
            <p:ph type="body" idx="1"/>
          </p:nvPr>
        </p:nvSpPr>
        <p:spPr>
          <a:xfrm>
            <a:off x="685800" y="1981200"/>
            <a:ext cx="7772400" cy="1219200"/>
          </a:xfrm>
          <a:noFill/>
          <a:ln/>
        </p:spPr>
        <p:txBody>
          <a:bodyPr/>
          <a:lstStyle/>
          <a:p>
            <a:pPr marL="0" indent="0">
              <a:buNone/>
            </a:pPr>
            <a:r>
              <a:rPr lang="en-US" sz="1800" b="0" dirty="0">
                <a:latin typeface="Verdana" panose="020B0604030504040204" pitchFamily="34" charset="0"/>
              </a:rPr>
              <a:t>Highly visible indicator lamps and optional audio/visual alarms provide immediate alert to operational staff of critical splices. Provide user friendly outputs you can actually use too process control instrumentation.</a:t>
            </a:r>
          </a:p>
        </p:txBody>
      </p:sp>
      <p:pic>
        <p:nvPicPr>
          <p:cNvPr id="12301" name="Picture 13" descr="1032ppt_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429000"/>
            <a:ext cx="2971800" cy="27320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302" name="Picture 14" descr="1032ppt_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429000"/>
            <a:ext cx="3124200" cy="2771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4"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dirty="0">
                <a:latin typeface="+mn-lt"/>
              </a:rPr>
              <a:t>Features and Benefits</a:t>
            </a:r>
          </a:p>
        </p:txBody>
      </p:sp>
      <p:sp>
        <p:nvSpPr>
          <p:cNvPr id="26627" name="Rectangle 3"/>
          <p:cNvSpPr>
            <a:spLocks noGrp="1" noChangeArrowheads="1"/>
          </p:cNvSpPr>
          <p:nvPr>
            <p:ph type="body" idx="1"/>
          </p:nvPr>
        </p:nvSpPr>
        <p:spPr>
          <a:xfrm>
            <a:off x="685800" y="2133600"/>
            <a:ext cx="7772400" cy="533400"/>
          </a:xfrm>
        </p:spPr>
        <p:txBody>
          <a:bodyPr/>
          <a:lstStyle/>
          <a:p>
            <a:pPr marL="0" indent="0">
              <a:lnSpc>
                <a:spcPct val="80000"/>
              </a:lnSpc>
              <a:buNone/>
            </a:pPr>
            <a:r>
              <a:rPr lang="en-US" sz="1800" b="0" dirty="0">
                <a:latin typeface="Verdana" panose="020B0604030504040204" pitchFamily="34" charset="0"/>
              </a:rPr>
              <a:t>Military type connections ensure solid electrical specifications are maintained and environmental protection is achieved.</a:t>
            </a:r>
          </a:p>
        </p:txBody>
      </p:sp>
      <p:pic>
        <p:nvPicPr>
          <p:cNvPr id="26633" name="Picture 9" descr="1032ppt_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048000"/>
            <a:ext cx="2895600" cy="269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3600" dirty="0">
                <a:latin typeface="+mn-lt"/>
              </a:rPr>
              <a:t>Features and Benefits</a:t>
            </a:r>
          </a:p>
        </p:txBody>
      </p:sp>
      <p:sp>
        <p:nvSpPr>
          <p:cNvPr id="63491" name="Rectangle 3"/>
          <p:cNvSpPr>
            <a:spLocks noGrp="1" noChangeArrowheads="1"/>
          </p:cNvSpPr>
          <p:nvPr>
            <p:ph type="body" idx="1"/>
          </p:nvPr>
        </p:nvSpPr>
        <p:spPr/>
        <p:txBody>
          <a:bodyPr/>
          <a:lstStyle/>
          <a:p>
            <a:endParaRPr lang="en-US" dirty="0"/>
          </a:p>
          <a:p>
            <a:endParaRPr lang="en-US" dirty="0"/>
          </a:p>
          <a:p>
            <a:endParaRPr lang="en-US" dirty="0"/>
          </a:p>
          <a:p>
            <a:endParaRPr lang="en-US" dirty="0"/>
          </a:p>
        </p:txBody>
      </p:sp>
      <p:sp>
        <p:nvSpPr>
          <p:cNvPr id="63492" name="Rectangle 4"/>
          <p:cNvSpPr>
            <a:spLocks noChangeArrowheads="1"/>
          </p:cNvSpPr>
          <p:nvPr/>
        </p:nvSpPr>
        <p:spPr bwMode="auto">
          <a:xfrm>
            <a:off x="838200" y="2133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lnSpc>
                <a:spcPct val="90000"/>
              </a:lnSpc>
              <a:spcBef>
                <a:spcPct val="20000"/>
              </a:spcBef>
              <a:buClr>
                <a:schemeClr val="accent2"/>
              </a:buClr>
              <a:buSzPct val="80000"/>
            </a:pPr>
            <a:r>
              <a:rPr lang="en-US" sz="1800" dirty="0">
                <a:latin typeface="Verdana" panose="020B0604030504040204" pitchFamily="34" charset="0"/>
              </a:rPr>
              <a:t>Automatic recalibration on product grade changes.</a:t>
            </a:r>
          </a:p>
        </p:txBody>
      </p:sp>
      <p:pic>
        <p:nvPicPr>
          <p:cNvPr id="63495" name="Picture 7" descr="1032ppt_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95600"/>
            <a:ext cx="5334000" cy="276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3600" dirty="0">
                <a:latin typeface="+mn-lt"/>
              </a:rPr>
              <a:t>Features and Benefits</a:t>
            </a:r>
          </a:p>
        </p:txBody>
      </p:sp>
      <p:sp>
        <p:nvSpPr>
          <p:cNvPr id="69635" name="Rectangle 3"/>
          <p:cNvSpPr>
            <a:spLocks noGrp="1" noChangeArrowheads="1"/>
          </p:cNvSpPr>
          <p:nvPr>
            <p:ph type="body" idx="1"/>
          </p:nvPr>
        </p:nvSpPr>
        <p:spPr>
          <a:xfrm>
            <a:off x="685800" y="2667000"/>
            <a:ext cx="7772400" cy="2785949"/>
          </a:xfrm>
        </p:spPr>
        <p:txBody>
          <a:bodyPr/>
          <a:lstStyle/>
          <a:p>
            <a:r>
              <a:rPr lang="en-US" sz="2400" dirty="0"/>
              <a:t>Meets quality initiative and ISO requirements.</a:t>
            </a:r>
          </a:p>
          <a:p>
            <a:r>
              <a:rPr lang="en-US" sz="2400" dirty="0"/>
              <a:t>Detection 24/7 without the need for operational intervention.</a:t>
            </a:r>
          </a:p>
          <a:p>
            <a:r>
              <a:rPr lang="en-US" sz="2400" dirty="0"/>
              <a:t>Eliminate the need for manual inspections</a:t>
            </a:r>
            <a:r>
              <a:rPr lang="en-US" sz="2400" dirty="0" smtClean="0"/>
              <a:t>.</a:t>
            </a:r>
          </a:p>
          <a:p>
            <a:r>
              <a:rPr lang="en-US" sz="2400" dirty="0" smtClean="0"/>
              <a:t>Detection of “ALL” splices, Guaranteed!</a:t>
            </a:r>
          </a:p>
          <a:p>
            <a:r>
              <a:rPr lang="en-US" sz="2400" dirty="0" smtClean="0"/>
              <a:t>RoHS, CE and CCC Compliant</a:t>
            </a:r>
            <a:endParaRPr lang="en-US" sz="2400" dirty="0"/>
          </a:p>
        </p:txBody>
      </p:sp>
      <p:pic>
        <p:nvPicPr>
          <p:cNvPr id="5"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3600" dirty="0">
                <a:latin typeface="+mn-lt"/>
              </a:rPr>
              <a:t>Applications</a:t>
            </a:r>
          </a:p>
        </p:txBody>
      </p:sp>
      <p:sp>
        <p:nvSpPr>
          <p:cNvPr id="67587" name="Rectangle 3"/>
          <p:cNvSpPr>
            <a:spLocks noGrp="1" noChangeArrowheads="1"/>
          </p:cNvSpPr>
          <p:nvPr>
            <p:ph type="body" idx="1"/>
          </p:nvPr>
        </p:nvSpPr>
        <p:spPr>
          <a:xfrm>
            <a:off x="2138979" y="2362200"/>
            <a:ext cx="4876800" cy="3733800"/>
          </a:xfrm>
        </p:spPr>
        <p:txBody>
          <a:bodyPr/>
          <a:lstStyle/>
          <a:p>
            <a:r>
              <a:rPr lang="en-US" sz="2800" dirty="0"/>
              <a:t>Sheeters</a:t>
            </a:r>
          </a:p>
          <a:p>
            <a:r>
              <a:rPr lang="en-US" sz="2800" dirty="0"/>
              <a:t>Wide Format Printing</a:t>
            </a:r>
          </a:p>
          <a:p>
            <a:r>
              <a:rPr lang="en-US" sz="2800" dirty="0"/>
              <a:t>Roto</a:t>
            </a:r>
          </a:p>
          <a:p>
            <a:r>
              <a:rPr lang="en-US" sz="2800" dirty="0"/>
              <a:t>Laminators</a:t>
            </a:r>
          </a:p>
          <a:p>
            <a:r>
              <a:rPr lang="en-US" sz="2800" dirty="0"/>
              <a:t>Slitters</a:t>
            </a:r>
          </a:p>
          <a:p>
            <a:r>
              <a:rPr lang="en-US" sz="2800" dirty="0"/>
              <a:t>Coaters</a:t>
            </a:r>
          </a:p>
          <a:p>
            <a:r>
              <a:rPr lang="en-US" sz="2800" dirty="0" smtClean="0"/>
              <a:t>Non-wovens &amp; More</a:t>
            </a:r>
            <a:endParaRPr lang="en-US" sz="2800" dirty="0"/>
          </a:p>
        </p:txBody>
      </p:sp>
      <p:pic>
        <p:nvPicPr>
          <p:cNvPr id="5"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a:lstStyle/>
          <a:p>
            <a:r>
              <a:rPr lang="en-US" sz="3600" dirty="0">
                <a:latin typeface="+mn-lt"/>
              </a:rPr>
              <a:t>Mission Statement</a:t>
            </a:r>
          </a:p>
        </p:txBody>
      </p:sp>
      <p:sp>
        <p:nvSpPr>
          <p:cNvPr id="7171" name="Rectangle 3"/>
          <p:cNvSpPr>
            <a:spLocks noGrp="1" noChangeArrowheads="1"/>
          </p:cNvSpPr>
          <p:nvPr>
            <p:ph type="body" idx="1"/>
          </p:nvPr>
        </p:nvSpPr>
        <p:spPr>
          <a:xfrm>
            <a:off x="685800" y="2743200"/>
            <a:ext cx="7772400" cy="2971800"/>
          </a:xfrm>
          <a:noFill/>
          <a:ln/>
        </p:spPr>
        <p:txBody>
          <a:bodyPr/>
          <a:lstStyle/>
          <a:p>
            <a:pPr marL="0" algn="ctr">
              <a:spcBef>
                <a:spcPct val="0"/>
              </a:spcBef>
              <a:buClrTx/>
              <a:buFont typeface="Times New Roman" pitchFamily="18" charset="0"/>
              <a:buNone/>
            </a:pPr>
            <a:r>
              <a:rPr lang="en-US" sz="2000" b="0" dirty="0">
                <a:latin typeface="Verdana" panose="020B0604030504040204" pitchFamily="34" charset="0"/>
              </a:rPr>
              <a:t>Splice Detector Technologies is a designer and manufacturer of high speed splice, tearout, missing ply and web break detection equipment and related products.  We are committed to the industry and our customers that depend on us to ensure that quality is maintained at the highest possible level.  We are dedicated to increasing customer satisfaction, continuously improving our products and services, and providing opportunities for our employees to achieve their maximum potential.</a:t>
            </a:r>
          </a:p>
        </p:txBody>
      </p:sp>
      <p:pic>
        <p:nvPicPr>
          <p:cNvPr id="7172"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p:spPr>
        <p:txBody>
          <a:bodyPr/>
          <a:lstStyle/>
          <a:p>
            <a:r>
              <a:rPr lang="en-US" sz="3600" dirty="0">
                <a:latin typeface="+mn-lt"/>
              </a:rPr>
              <a:t>Detection Results</a:t>
            </a:r>
          </a:p>
        </p:txBody>
      </p:sp>
      <p:sp>
        <p:nvSpPr>
          <p:cNvPr id="13315" name="Rectangle 3"/>
          <p:cNvSpPr>
            <a:spLocks noGrp="1" noChangeArrowheads="1"/>
          </p:cNvSpPr>
          <p:nvPr>
            <p:ph type="body" idx="1"/>
          </p:nvPr>
        </p:nvSpPr>
        <p:spPr>
          <a:xfrm>
            <a:off x="685800" y="2209800"/>
            <a:ext cx="7772400" cy="762000"/>
          </a:xfrm>
          <a:noFill/>
          <a:ln/>
        </p:spPr>
        <p:txBody>
          <a:bodyPr/>
          <a:lstStyle/>
          <a:p>
            <a:pPr marL="0" indent="0">
              <a:buNone/>
            </a:pPr>
            <a:r>
              <a:rPr lang="en-US" sz="1800" b="0" dirty="0">
                <a:latin typeface="Verdana" panose="020B0604030504040204" pitchFamily="34" charset="0"/>
              </a:rPr>
              <a:t>The result is the detection of any splice type (overlap, butt, special) and any splice (tape, staples, woven, glue, </a:t>
            </a:r>
            <a:r>
              <a:rPr lang="en-US" sz="1800" b="0" dirty="0" smtClean="0">
                <a:latin typeface="Verdana" panose="020B0604030504040204" pitchFamily="34" charset="0"/>
              </a:rPr>
              <a:t>etc.).</a:t>
            </a:r>
            <a:endParaRPr lang="en-US" sz="1800" b="0" dirty="0">
              <a:latin typeface="Verdana" panose="020B0604030504040204" pitchFamily="34" charset="0"/>
            </a:endParaRPr>
          </a:p>
        </p:txBody>
      </p:sp>
      <p:pic>
        <p:nvPicPr>
          <p:cNvPr id="13328" name="Picture 16" descr="1032ppt_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00400"/>
            <a:ext cx="2286000" cy="157638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3329" name="Picture 17" descr="1032ppt_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200400"/>
            <a:ext cx="2286000" cy="159543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3330" name="Picture 18" descr="1032ppt_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200400"/>
            <a:ext cx="2286000" cy="161607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3331" name="Picture 19" descr="1032ppt_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876800"/>
            <a:ext cx="2286000" cy="159702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3332" name="Picture 20" descr="1032ppt_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4876800"/>
            <a:ext cx="2286000" cy="160496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3333" name="Picture 21" descr="1032ppt_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4876800"/>
            <a:ext cx="2286000" cy="161607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1" name="Picture 4" descr="the vis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600" dirty="0">
                <a:latin typeface="+mn-lt"/>
              </a:rPr>
              <a:t>Approval Drawing</a:t>
            </a:r>
          </a:p>
        </p:txBody>
      </p:sp>
      <p:pic>
        <p:nvPicPr>
          <p:cNvPr id="28678" name="Picture 6" descr="1032ppt_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09800"/>
            <a:ext cx="6560898" cy="411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600" dirty="0">
                <a:latin typeface="+mn-lt"/>
              </a:rPr>
              <a:t>Approval Drawing</a:t>
            </a:r>
          </a:p>
        </p:txBody>
      </p:sp>
      <p:pic>
        <p:nvPicPr>
          <p:cNvPr id="32774" name="Picture 6" descr="1032ppt_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09800"/>
            <a:ext cx="6569992" cy="411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3600" dirty="0">
                <a:latin typeface="+mn-lt"/>
              </a:rPr>
              <a:t>Approval Drawing</a:t>
            </a:r>
          </a:p>
        </p:txBody>
      </p:sp>
      <p:pic>
        <p:nvPicPr>
          <p:cNvPr id="40966" name="Picture 6" descr="1032ppt_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09800"/>
            <a:ext cx="6549567" cy="411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600" dirty="0">
                <a:latin typeface="+mn-lt"/>
              </a:rPr>
              <a:t>Approval Drawing</a:t>
            </a:r>
          </a:p>
        </p:txBody>
      </p:sp>
      <p:pic>
        <p:nvPicPr>
          <p:cNvPr id="38919" name="Picture 7" descr="1032ppt_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09800"/>
            <a:ext cx="6576827" cy="411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3600" dirty="0">
                <a:latin typeface="+mn-lt"/>
              </a:rPr>
              <a:t>Approval Drawing</a:t>
            </a:r>
          </a:p>
        </p:txBody>
      </p:sp>
      <p:pic>
        <p:nvPicPr>
          <p:cNvPr id="36870" name="Picture 6" descr="1032ppt_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948" y="2209800"/>
            <a:ext cx="6545048" cy="411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3600" dirty="0">
                <a:latin typeface="+mn-lt"/>
              </a:rPr>
              <a:t>Power Requirements</a:t>
            </a:r>
          </a:p>
        </p:txBody>
      </p:sp>
      <p:pic>
        <p:nvPicPr>
          <p:cNvPr id="34824" name="Picture 8" descr="1032ppt_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0"/>
            <a:ext cx="3910428"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3600" dirty="0">
                <a:latin typeface="+mn-lt"/>
              </a:rPr>
              <a:t>Typical Installation</a:t>
            </a:r>
          </a:p>
        </p:txBody>
      </p:sp>
      <p:pic>
        <p:nvPicPr>
          <p:cNvPr id="30729" name="Picture 9" descr="1032ppt_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3200"/>
            <a:ext cx="8839200" cy="27670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3600" dirty="0">
                <a:latin typeface="+mn-lt"/>
              </a:rPr>
              <a:t>Typical Installation</a:t>
            </a:r>
          </a:p>
        </p:txBody>
      </p:sp>
      <p:pic>
        <p:nvPicPr>
          <p:cNvPr id="71688" name="Picture 8" descr="1032ppt_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67000"/>
            <a:ext cx="3048000" cy="2720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689" name="Picture 9" descr="1032ppt_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688771"/>
            <a:ext cx="4495800" cy="277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7"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3600" dirty="0">
                <a:latin typeface="+mn-lt"/>
              </a:rPr>
              <a:t>Typical Installation</a:t>
            </a:r>
          </a:p>
        </p:txBody>
      </p:sp>
      <p:pic>
        <p:nvPicPr>
          <p:cNvPr id="43016" name="Picture 8" descr="1032ppt_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43200"/>
            <a:ext cx="7315200" cy="2846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19100" y="533400"/>
            <a:ext cx="8382000" cy="1143000"/>
          </a:xfrm>
          <a:noFill/>
          <a:ln/>
        </p:spPr>
        <p:txBody>
          <a:bodyPr/>
          <a:lstStyle/>
          <a:p>
            <a:r>
              <a:rPr lang="en-US" sz="3200" dirty="0">
                <a:latin typeface="+mn-lt"/>
              </a:rPr>
              <a:t>Model 1032 Classic® Splice Detector™ Technology</a:t>
            </a:r>
          </a:p>
        </p:txBody>
      </p:sp>
      <p:sp>
        <p:nvSpPr>
          <p:cNvPr id="8196" name="Rectangle 4"/>
          <p:cNvSpPr>
            <a:spLocks noGrp="1" noChangeArrowheads="1"/>
          </p:cNvSpPr>
          <p:nvPr>
            <p:ph sz="half" idx="2"/>
          </p:nvPr>
        </p:nvSpPr>
        <p:spPr>
          <a:xfrm>
            <a:off x="457200" y="5791200"/>
            <a:ext cx="8305800" cy="609600"/>
          </a:xfrm>
          <a:noFill/>
          <a:ln/>
        </p:spPr>
        <p:txBody>
          <a:bodyPr/>
          <a:lstStyle/>
          <a:p>
            <a:pPr>
              <a:buNone/>
            </a:pPr>
            <a:r>
              <a:rPr lang="en-US" sz="1400" b="0" dirty="0"/>
              <a:t>http://</a:t>
            </a:r>
            <a:r>
              <a:rPr lang="en-US" sz="1400" b="0" dirty="0" smtClean="0"/>
              <a:t>www.splicedetector.net/splicedetector_products/splice_tearout_detector_technology.html</a:t>
            </a:r>
          </a:p>
          <a:p>
            <a:pPr>
              <a:buNone/>
            </a:pPr>
            <a:r>
              <a:rPr lang="en-US" sz="1400" b="0" dirty="0"/>
              <a:t>http://www.splicedetector.com/splicedetector_products/m1032_splicedetector_tearout.html</a:t>
            </a:r>
          </a:p>
        </p:txBody>
      </p:sp>
      <p:sp>
        <p:nvSpPr>
          <p:cNvPr id="8197" name="Rectangle 5"/>
          <p:cNvSpPr>
            <a:spLocks noChangeArrowheads="1"/>
          </p:cNvSpPr>
          <p:nvPr/>
        </p:nvSpPr>
        <p:spPr bwMode="auto">
          <a:xfrm>
            <a:off x="0" y="5334000"/>
            <a:ext cx="3200400" cy="304800"/>
          </a:xfrm>
          <a:prstGeom prst="rect">
            <a:avLst/>
          </a:prstGeom>
          <a:gradFill rotWithShape="0">
            <a:gsLst>
              <a:gs pos="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6038" tIns="46038" rIns="46038" bIns="46038" anchor="ctr"/>
          <a:lstStyle/>
          <a:p>
            <a:pPr algn="r"/>
            <a:r>
              <a:rPr lang="en-US" sz="1600" b="1" dirty="0">
                <a:latin typeface="Arial" charset="0"/>
              </a:rPr>
              <a:t>FOR MORE INFO...</a:t>
            </a:r>
            <a:endParaRPr lang="en-US" dirty="0"/>
          </a:p>
        </p:txBody>
      </p:sp>
      <p:pic>
        <p:nvPicPr>
          <p:cNvPr id="8200" name="Picture 8" descr="1032ppt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09800"/>
            <a:ext cx="38862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3600" dirty="0">
                <a:latin typeface="+mn-lt"/>
              </a:rPr>
              <a:t>Installation at Major Paper Maker</a:t>
            </a:r>
          </a:p>
        </p:txBody>
      </p:sp>
      <p:pic>
        <p:nvPicPr>
          <p:cNvPr id="45078" name="Picture 22" descr="1032ppt_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2438400" cy="1820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5079" name="Picture 23" descr="1032ppt_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057400"/>
            <a:ext cx="2438400" cy="1839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5080" name="Picture 24" descr="1032ppt_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057400"/>
            <a:ext cx="2438400" cy="1825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5081" name="Picture 25" descr="1032ppt_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038600"/>
            <a:ext cx="2438400" cy="1831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5082" name="Picture 26" descr="1032ppt_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4038600"/>
            <a:ext cx="1354138"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5083" name="Picture 27" descr="1032ppt_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4114800"/>
            <a:ext cx="2438400" cy="1836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7" descr="the vis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3600" dirty="0">
                <a:latin typeface="+mn-lt"/>
              </a:rPr>
              <a:t>References</a:t>
            </a:r>
          </a:p>
        </p:txBody>
      </p:sp>
      <p:sp>
        <p:nvSpPr>
          <p:cNvPr id="49155" name="Rectangle 3"/>
          <p:cNvSpPr>
            <a:spLocks noGrp="1" noChangeArrowheads="1"/>
          </p:cNvSpPr>
          <p:nvPr>
            <p:ph type="body" idx="1"/>
          </p:nvPr>
        </p:nvSpPr>
        <p:spPr>
          <a:xfrm>
            <a:off x="685800" y="2209800"/>
            <a:ext cx="7772400" cy="685800"/>
          </a:xfrm>
        </p:spPr>
        <p:txBody>
          <a:bodyPr/>
          <a:lstStyle/>
          <a:p>
            <a:pPr marL="0" indent="0">
              <a:lnSpc>
                <a:spcPct val="90000"/>
              </a:lnSpc>
              <a:buNone/>
            </a:pPr>
            <a:r>
              <a:rPr lang="en-US" sz="1800" b="0" dirty="0">
                <a:latin typeface="Verdana" panose="020B0604030504040204" pitchFamily="34" charset="0"/>
              </a:rPr>
              <a:t>For reliability; large, medium and small companies turn to RKB for their splice (joint) detection needs.</a:t>
            </a:r>
          </a:p>
        </p:txBody>
      </p:sp>
      <p:pic>
        <p:nvPicPr>
          <p:cNvPr id="49189" name="Picture 37" descr="1032ppt_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124200"/>
            <a:ext cx="6705600" cy="3140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p:spPr>
        <p:txBody>
          <a:bodyPr/>
          <a:lstStyle/>
          <a:p>
            <a:r>
              <a:rPr lang="en-US" sz="3600" dirty="0">
                <a:latin typeface="+mn-lt"/>
              </a:rPr>
              <a:t>Related Websites</a:t>
            </a:r>
          </a:p>
        </p:txBody>
      </p:sp>
      <p:sp>
        <p:nvSpPr>
          <p:cNvPr id="14339" name="Rectangle 3"/>
          <p:cNvSpPr>
            <a:spLocks noGrp="1" noChangeArrowheads="1"/>
          </p:cNvSpPr>
          <p:nvPr>
            <p:ph type="body" idx="1"/>
          </p:nvPr>
        </p:nvSpPr>
        <p:spPr>
          <a:xfrm>
            <a:off x="685800" y="1905000"/>
            <a:ext cx="7772400" cy="4646613"/>
          </a:xfrm>
          <a:noFill/>
          <a:ln/>
        </p:spPr>
        <p:txBody>
          <a:bodyPr/>
          <a:lstStyle/>
          <a:p>
            <a:pPr marL="0" indent="0">
              <a:buNone/>
            </a:pPr>
            <a:r>
              <a:rPr lang="en-US" sz="1200" dirty="0"/>
              <a:t>R.K.B. OPTO-ELECTRONICS, INC., Syracuse, New York, United States</a:t>
            </a:r>
          </a:p>
          <a:p>
            <a:pPr marL="0" indent="0">
              <a:buNone/>
            </a:pPr>
            <a:r>
              <a:rPr lang="en-US" sz="1200" dirty="0"/>
              <a:t>	http://www.rkbopto.com</a:t>
            </a:r>
          </a:p>
          <a:p>
            <a:pPr marL="0" indent="0">
              <a:buNone/>
            </a:pPr>
            <a:r>
              <a:rPr lang="en-US" sz="1200" dirty="0" smtClean="0"/>
              <a:t>R.K.B. </a:t>
            </a:r>
            <a:r>
              <a:rPr lang="en-US" sz="1200" dirty="0"/>
              <a:t>Europe, </a:t>
            </a:r>
            <a:r>
              <a:rPr lang="en-US" sz="1200" dirty="0" smtClean="0"/>
              <a:t>Santander </a:t>
            </a:r>
            <a:r>
              <a:rPr lang="en-US" sz="1200" dirty="0"/>
              <a:t>(SPAIN)</a:t>
            </a:r>
          </a:p>
          <a:p>
            <a:pPr marL="0" indent="0">
              <a:buNone/>
            </a:pPr>
            <a:r>
              <a:rPr lang="en-US" sz="1200" dirty="0"/>
              <a:t>	http://rkbdetector.com/</a:t>
            </a:r>
          </a:p>
          <a:p>
            <a:pPr marL="0" indent="0">
              <a:buNone/>
            </a:pPr>
            <a:r>
              <a:rPr lang="en-US" sz="1200" dirty="0" smtClean="0"/>
              <a:t>Arkia  </a:t>
            </a:r>
            <a:r>
              <a:rPr lang="en-US" sz="1200" dirty="0"/>
              <a:t>Industrial, Sao Paulo, Brasil</a:t>
            </a:r>
          </a:p>
          <a:p>
            <a:pPr marL="0" indent="0">
              <a:buNone/>
            </a:pPr>
            <a:r>
              <a:rPr lang="en-US" sz="1200" dirty="0"/>
              <a:t>	http://www.arkia.com.br</a:t>
            </a:r>
          </a:p>
          <a:p>
            <a:pPr marL="0" indent="0">
              <a:buNone/>
            </a:pPr>
            <a:r>
              <a:rPr lang="en-US" sz="1200" dirty="0" smtClean="0"/>
              <a:t>FIOCCHI </a:t>
            </a:r>
            <a:r>
              <a:rPr lang="en-US" sz="1200" dirty="0"/>
              <a:t>Process Instrumentation, Milan, Italy</a:t>
            </a:r>
          </a:p>
          <a:p>
            <a:pPr marL="0" indent="0">
              <a:buNone/>
            </a:pPr>
            <a:r>
              <a:rPr lang="en-US" sz="1200" dirty="0"/>
              <a:t>	http://www. fioproin.it</a:t>
            </a:r>
          </a:p>
          <a:p>
            <a:pPr marL="0" indent="0">
              <a:buNone/>
            </a:pPr>
            <a:r>
              <a:rPr lang="en-US" sz="1200" dirty="0"/>
              <a:t>Grupo ROSA Automatización y Control S.A. de C.V., Chihuahua, Mexico</a:t>
            </a:r>
          </a:p>
          <a:p>
            <a:pPr marL="0" indent="0">
              <a:buNone/>
            </a:pPr>
            <a:r>
              <a:rPr lang="en-US" sz="1200" dirty="0"/>
              <a:t>	</a:t>
            </a:r>
            <a:r>
              <a:rPr lang="en-US" sz="1200" dirty="0" smtClean="0"/>
              <a:t>http</a:t>
            </a:r>
            <a:r>
              <a:rPr lang="en-US" sz="1200" dirty="0"/>
              <a:t>://gruporosa.com.mx/</a:t>
            </a:r>
          </a:p>
          <a:p>
            <a:pPr marL="0" indent="0">
              <a:buNone/>
            </a:pPr>
            <a:r>
              <a:rPr lang="en-US" sz="1200" dirty="0"/>
              <a:t>PT. Pentraco Karya Adiprestasi, Jakarta Barat, Indonesia</a:t>
            </a:r>
          </a:p>
          <a:p>
            <a:pPr marL="0" indent="0">
              <a:buNone/>
            </a:pPr>
            <a:r>
              <a:rPr lang="en-US" sz="1200" dirty="0"/>
              <a:t>	http://www.pentraco.com/</a:t>
            </a:r>
          </a:p>
          <a:p>
            <a:pPr marL="0" indent="0">
              <a:buNone/>
            </a:pPr>
            <a:r>
              <a:rPr lang="en-US" sz="1200" dirty="0" smtClean="0"/>
              <a:t>Quality2Process </a:t>
            </a:r>
            <a:r>
              <a:rPr lang="en-US" sz="1200" dirty="0"/>
              <a:t>B.V., Hengelo, The Netherlands</a:t>
            </a:r>
          </a:p>
          <a:p>
            <a:pPr marL="0" indent="0">
              <a:buNone/>
            </a:pPr>
            <a:r>
              <a:rPr lang="en-US" sz="1200" dirty="0"/>
              <a:t>	http://www.quality2process.com</a:t>
            </a:r>
          </a:p>
          <a:p>
            <a:pPr marL="0" indent="0">
              <a:buNone/>
            </a:pPr>
            <a:r>
              <a:rPr lang="en-US" sz="1200" dirty="0"/>
              <a:t>Splice Detector Technologies, Syracuse, New York, United States</a:t>
            </a:r>
          </a:p>
          <a:p>
            <a:pPr marL="0" indent="0">
              <a:buNone/>
            </a:pPr>
            <a:r>
              <a:rPr lang="en-US" sz="1200" dirty="0"/>
              <a:t>	http://www.splicedetector.net / www.hole-detection.com / www.webinspection.us / 	www.splicedetector.com</a:t>
            </a:r>
          </a:p>
          <a:p>
            <a:pPr marL="0" indent="0">
              <a:buNone/>
            </a:pPr>
            <a:r>
              <a:rPr lang="en-US" sz="1200" dirty="0"/>
              <a:t>Suzhou Machine Vision Co., Ltd., Suzhou, Jiangsu, China</a:t>
            </a:r>
          </a:p>
          <a:p>
            <a:pPr marL="0" indent="0">
              <a:buNone/>
            </a:pPr>
            <a:r>
              <a:rPr lang="en-US" sz="1200" dirty="0"/>
              <a:t>	http://rkb.chinapaper.net</a:t>
            </a:r>
          </a:p>
          <a:p>
            <a:pPr marL="0" indent="0">
              <a:buNone/>
            </a:pPr>
            <a:r>
              <a:rPr lang="en-US" sz="1200" dirty="0"/>
              <a:t>Swallow Machinery Co., Ltd., Meltham, Holmfirth, United Kingdom</a:t>
            </a:r>
          </a:p>
          <a:p>
            <a:pPr marL="0" indent="0">
              <a:buNone/>
            </a:pPr>
            <a:r>
              <a:rPr lang="en-US" sz="1200" dirty="0"/>
              <a:t>	http://www.swallowmachinery.com</a:t>
            </a:r>
          </a:p>
        </p:txBody>
      </p:sp>
      <p:pic>
        <p:nvPicPr>
          <p:cNvPr id="5"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a:lstStyle/>
          <a:p>
            <a:r>
              <a:rPr lang="en-US" sz="3600" dirty="0">
                <a:latin typeface="+mn-lt"/>
              </a:rPr>
              <a:t>Technology</a:t>
            </a:r>
          </a:p>
        </p:txBody>
      </p:sp>
      <p:pic>
        <p:nvPicPr>
          <p:cNvPr id="9223"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225" name="Picture 9" descr="1032ppt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743200"/>
            <a:ext cx="7543800" cy="1858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en-US" sz="3600" dirty="0">
                <a:latin typeface="+mn-lt"/>
              </a:rPr>
              <a:t>Overview of </a:t>
            </a:r>
            <a:r>
              <a:rPr lang="en-US" sz="3600" dirty="0" smtClean="0">
                <a:latin typeface="+mn-lt"/>
              </a:rPr>
              <a:t>Benefits</a:t>
            </a:r>
            <a:endParaRPr lang="en-US" sz="3600" dirty="0">
              <a:latin typeface="+mn-lt"/>
            </a:endParaRPr>
          </a:p>
        </p:txBody>
      </p:sp>
      <p:sp>
        <p:nvSpPr>
          <p:cNvPr id="5124" name="Text Box 4"/>
          <p:cNvSpPr txBox="1">
            <a:spLocks noChangeArrowheads="1"/>
          </p:cNvSpPr>
          <p:nvPr/>
        </p:nvSpPr>
        <p:spPr bwMode="auto">
          <a:xfrm>
            <a:off x="533400" y="2514600"/>
            <a:ext cx="80772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sz="1800" dirty="0">
                <a:latin typeface="Verdana" panose="020B0604030504040204" pitchFamily="34" charset="0"/>
              </a:rPr>
              <a:t>The Model 1032 Classic® Splice Detector™ Technology is designed to monitor non-metallic webs of material for the presence of splices (joints) and tearouts.  The Model 1032 Classic® Splice Detector™ Technology </a:t>
            </a:r>
            <a:r>
              <a:rPr lang="en-US" sz="1800" dirty="0" smtClean="0">
                <a:latin typeface="Verdana" panose="020B0604030504040204" pitchFamily="34" charset="0"/>
              </a:rPr>
              <a:t>mounts </a:t>
            </a:r>
            <a:r>
              <a:rPr lang="en-US" sz="1800" dirty="0">
                <a:latin typeface="Verdana" panose="020B0604030504040204" pitchFamily="34" charset="0"/>
              </a:rPr>
              <a:t>edge of web and is completely self calibrating to any product grade, web speed, or color.  It solves product quality issues at point of packaging or prior to subsequent conversion processes where splices may damage sensitive equipment like coating heads, print heads, embossers, etc…  The Model 1032 Classic® Splice Detector™ Technology is intended for finishing rooms, printers, laminators, coaters and any other conversion process.</a:t>
            </a:r>
          </a:p>
        </p:txBody>
      </p:sp>
      <p:pic>
        <p:nvPicPr>
          <p:cNvPr id="5"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a:lstStyle/>
          <a:p>
            <a:r>
              <a:rPr lang="en-US" sz="3600" dirty="0">
                <a:latin typeface="+mn-lt"/>
              </a:rPr>
              <a:t>Features and Benefits</a:t>
            </a:r>
          </a:p>
        </p:txBody>
      </p:sp>
      <p:sp>
        <p:nvSpPr>
          <p:cNvPr id="10243" name="Rectangle 3"/>
          <p:cNvSpPr>
            <a:spLocks noGrp="1" noChangeArrowheads="1"/>
          </p:cNvSpPr>
          <p:nvPr>
            <p:ph type="body" idx="1"/>
          </p:nvPr>
        </p:nvSpPr>
        <p:spPr>
          <a:xfrm>
            <a:off x="685800" y="1981200"/>
            <a:ext cx="7772400" cy="685800"/>
          </a:xfrm>
          <a:noFill/>
          <a:ln/>
        </p:spPr>
        <p:txBody>
          <a:bodyPr/>
          <a:lstStyle/>
          <a:p>
            <a:pPr marL="0" indent="0" algn="ctr">
              <a:lnSpc>
                <a:spcPct val="90000"/>
              </a:lnSpc>
              <a:buNone/>
            </a:pPr>
            <a:r>
              <a:rPr lang="en-US" sz="1800" b="0" dirty="0">
                <a:latin typeface="Verdana" panose="020B0604030504040204" pitchFamily="34" charset="0"/>
              </a:rPr>
              <a:t>Every Model 1032 Classic® Splice Detector™ Technology is handcrafted to specific standards which facilitates inter-changeability and performance.</a:t>
            </a:r>
          </a:p>
        </p:txBody>
      </p:sp>
      <p:pic>
        <p:nvPicPr>
          <p:cNvPr id="10250" name="Picture 10" descr="1032ppt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48000"/>
            <a:ext cx="2743200" cy="18446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51" name="Picture 11" descr="1032ppt_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00400"/>
            <a:ext cx="2743200" cy="18272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52" name="Picture 12" descr="1032ppt_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419600"/>
            <a:ext cx="2362200" cy="1822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7" descr="the vis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r>
              <a:rPr lang="en-US" sz="3600" dirty="0">
                <a:latin typeface="+mn-lt"/>
              </a:rPr>
              <a:t>Features and Benefits</a:t>
            </a:r>
          </a:p>
        </p:txBody>
      </p:sp>
      <p:sp>
        <p:nvSpPr>
          <p:cNvPr id="6147" name="Rectangle 3"/>
          <p:cNvSpPr>
            <a:spLocks noGrp="1" noChangeArrowheads="1"/>
          </p:cNvSpPr>
          <p:nvPr>
            <p:ph type="body" sz="half" idx="1"/>
          </p:nvPr>
        </p:nvSpPr>
        <p:spPr>
          <a:xfrm>
            <a:off x="685800" y="1981200"/>
            <a:ext cx="7772400" cy="2057400"/>
          </a:xfrm>
          <a:noFill/>
          <a:ln/>
        </p:spPr>
        <p:txBody>
          <a:bodyPr/>
          <a:lstStyle/>
          <a:p>
            <a:pPr marL="0" indent="0">
              <a:lnSpc>
                <a:spcPct val="80000"/>
              </a:lnSpc>
              <a:buNone/>
            </a:pPr>
            <a:r>
              <a:rPr lang="en-US" sz="1800" b="0" dirty="0">
                <a:latin typeface="Verdana" panose="020B0604030504040204" pitchFamily="34" charset="0"/>
              </a:rPr>
              <a:t>Patented in </a:t>
            </a:r>
            <a:r>
              <a:rPr lang="en-US" sz="1800" b="0" dirty="0" smtClean="0">
                <a:latin typeface="Verdana" panose="020B0604030504040204" pitchFamily="34" charset="0"/>
              </a:rPr>
              <a:t>1970s, </a:t>
            </a:r>
            <a:r>
              <a:rPr lang="en-US" sz="1800" b="0" dirty="0">
                <a:latin typeface="Verdana" panose="020B0604030504040204" pitchFamily="34" charset="0"/>
              </a:rPr>
              <a:t>the Model 1032 Classic® Splice Detector™ Technology has become the leading splice (joint) detection system used worldwide.  While run off of 120/220VAC; 50/60Hz; Single Phase, this unit can be implemented anywhere in the world and provide either a 15VDC Digital pulse out for 7 milliseconds or a dry contact relay rated at 3 amps.  This unit is truly plug and play and can be easily integrated into many control devices commonly found </a:t>
            </a:r>
            <a:r>
              <a:rPr lang="en-US" sz="1800" b="0" dirty="0" smtClean="0">
                <a:latin typeface="Verdana" panose="020B0604030504040204" pitchFamily="34" charset="0"/>
              </a:rPr>
              <a:t>on </a:t>
            </a:r>
            <a:r>
              <a:rPr lang="en-US" sz="1800" b="0" dirty="0">
                <a:latin typeface="Verdana" panose="020B0604030504040204" pitchFamily="34" charset="0"/>
              </a:rPr>
              <a:t>many production systems.</a:t>
            </a:r>
          </a:p>
        </p:txBody>
      </p:sp>
      <p:pic>
        <p:nvPicPr>
          <p:cNvPr id="6156" name="Picture 12" descr="1032ppt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191000"/>
            <a:ext cx="2743200" cy="1835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57" name="Picture 13" descr="1032ppt_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191000"/>
            <a:ext cx="2971800" cy="1800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4"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3600" dirty="0">
                <a:latin typeface="+mn-lt"/>
              </a:rPr>
              <a:t>Features and Benefits</a:t>
            </a:r>
          </a:p>
        </p:txBody>
      </p:sp>
      <p:sp>
        <p:nvSpPr>
          <p:cNvPr id="51203" name="Rectangle 3"/>
          <p:cNvSpPr>
            <a:spLocks noGrp="1" noChangeArrowheads="1"/>
          </p:cNvSpPr>
          <p:nvPr>
            <p:ph type="body" idx="1"/>
          </p:nvPr>
        </p:nvSpPr>
        <p:spPr>
          <a:xfrm>
            <a:off x="685800" y="2133600"/>
            <a:ext cx="7772400" cy="762000"/>
          </a:xfrm>
        </p:spPr>
        <p:txBody>
          <a:bodyPr/>
          <a:lstStyle/>
          <a:p>
            <a:pPr marL="0" indent="0">
              <a:buNone/>
            </a:pPr>
            <a:r>
              <a:rPr lang="en-US" sz="1800" b="0" dirty="0" smtClean="0">
                <a:latin typeface="Verdana" panose="020B0604030504040204" pitchFamily="34" charset="0"/>
              </a:rPr>
              <a:t>The </a:t>
            </a:r>
            <a:r>
              <a:rPr lang="en-US" sz="1800" b="0" dirty="0">
                <a:latin typeface="Verdana" panose="020B0604030504040204" pitchFamily="34" charset="0"/>
              </a:rPr>
              <a:t>Model 1032 Classic® Splice Detector™ Technology </a:t>
            </a:r>
            <a:r>
              <a:rPr lang="en-US" sz="1800" b="0" dirty="0" smtClean="0">
                <a:latin typeface="Verdana" panose="020B0604030504040204" pitchFamily="34" charset="0"/>
              </a:rPr>
              <a:t>monitors </a:t>
            </a:r>
            <a:r>
              <a:rPr lang="en-US" sz="1800" b="0" dirty="0">
                <a:latin typeface="Verdana" panose="020B0604030504040204" pitchFamily="34" charset="0"/>
              </a:rPr>
              <a:t>any non-metallic web material including laminated grades.</a:t>
            </a:r>
          </a:p>
        </p:txBody>
      </p:sp>
      <p:pic>
        <p:nvPicPr>
          <p:cNvPr id="51214" name="Picture 14" descr="1032ppt_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76600"/>
            <a:ext cx="15240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15" name="Picture 15" descr="1032ppt_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355294"/>
            <a:ext cx="1600200" cy="13255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16" name="Picture 16" descr="1032ppt_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355294"/>
            <a:ext cx="1676400" cy="1319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17" name="Picture 17" descr="1032ppt_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366180"/>
            <a:ext cx="19050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18" name="Picture 18" descr="1032ppt_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876800"/>
            <a:ext cx="1905000" cy="1368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19" name="Picture 19" descr="1032ppt_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4876800"/>
            <a:ext cx="1828800" cy="1377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20" name="Picture 20" descr="1032ppt_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4965019"/>
            <a:ext cx="1447800" cy="1322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21" name="Picture 21" descr="1032ppt_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4986790"/>
            <a:ext cx="1371600" cy="1349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 name="Picture 4" descr="the visi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3600" dirty="0">
                <a:latin typeface="+mn-lt"/>
              </a:rPr>
              <a:t>Features and Benefits</a:t>
            </a:r>
          </a:p>
        </p:txBody>
      </p:sp>
      <p:sp>
        <p:nvSpPr>
          <p:cNvPr id="59395" name="Rectangle 3"/>
          <p:cNvSpPr>
            <a:spLocks noGrp="1" noChangeArrowheads="1"/>
          </p:cNvSpPr>
          <p:nvPr>
            <p:ph type="body" idx="1"/>
          </p:nvPr>
        </p:nvSpPr>
        <p:spPr>
          <a:xfrm>
            <a:off x="685800" y="2209800"/>
            <a:ext cx="7772400" cy="762000"/>
          </a:xfrm>
        </p:spPr>
        <p:txBody>
          <a:bodyPr/>
          <a:lstStyle/>
          <a:p>
            <a:pPr marL="0" indent="0" algn="ctr">
              <a:buNone/>
            </a:pPr>
            <a:r>
              <a:rPr lang="en-US" sz="1800" b="0" dirty="0">
                <a:latin typeface="Verdana" panose="020B0604030504040204" pitchFamily="34" charset="0"/>
              </a:rPr>
              <a:t>The Model 1032 Classic® Splice Detector™ Technology </a:t>
            </a:r>
            <a:r>
              <a:rPr lang="en-US" sz="1800" b="0" dirty="0" smtClean="0">
                <a:latin typeface="Verdana" panose="020B0604030504040204" pitchFamily="34" charset="0"/>
              </a:rPr>
              <a:t>monitors </a:t>
            </a:r>
            <a:r>
              <a:rPr lang="en-US" sz="1800" b="0" dirty="0">
                <a:latin typeface="Verdana" panose="020B0604030504040204" pitchFamily="34" charset="0"/>
              </a:rPr>
              <a:t>single to multiple webs of material simultaneously at one inspection point.</a:t>
            </a:r>
          </a:p>
        </p:txBody>
      </p:sp>
      <p:pic>
        <p:nvPicPr>
          <p:cNvPr id="59401" name="Picture 9" descr="1032ppt_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3733800"/>
            <a:ext cx="1431925"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9402" name="Picture 10" descr="1032ppt_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733800"/>
            <a:ext cx="2438400" cy="18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9403" name="Picture 11" descr="1032ppt_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773941"/>
            <a:ext cx="2438400" cy="18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7" descr="the vis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755</TotalTime>
  <Words>770</Words>
  <Application>Microsoft Office PowerPoint</Application>
  <PresentationFormat>On-screen Show (4:3)</PresentationFormat>
  <Paragraphs>122</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System Overview</vt:lpstr>
      <vt:lpstr>Mission Statement</vt:lpstr>
      <vt:lpstr>Model 1032 Classic® Splice Detector™ Technology</vt:lpstr>
      <vt:lpstr>Technology</vt:lpstr>
      <vt:lpstr>Overview of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Applications</vt:lpstr>
      <vt:lpstr>Detection Results</vt:lpstr>
      <vt:lpstr>Approval Drawing</vt:lpstr>
      <vt:lpstr>Approval Drawing</vt:lpstr>
      <vt:lpstr>Approval Drawing</vt:lpstr>
      <vt:lpstr>Approval Drawing</vt:lpstr>
      <vt:lpstr>Approval Drawing</vt:lpstr>
      <vt:lpstr>Power Requirements</vt:lpstr>
      <vt:lpstr>Typical Installation</vt:lpstr>
      <vt:lpstr>Typical Installation</vt:lpstr>
      <vt:lpstr>Typical Installation</vt:lpstr>
      <vt:lpstr>Installation at Major Paper Maker</vt:lpstr>
      <vt:lpstr>References</vt:lpstr>
      <vt:lpstr>Related Websites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
  <cp:lastModifiedBy>Bruce T. Dobbie</cp:lastModifiedBy>
  <cp:revision>25</cp:revision>
  <dcterms:created xsi:type="dcterms:W3CDTF">1601-01-01T00:00:00Z</dcterms:created>
  <dcterms:modified xsi:type="dcterms:W3CDTF">2016-12-12T00:08:45Z</dcterms:modified>
</cp:coreProperties>
</file>