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256" r:id="rId2"/>
    <p:sldId id="259" r:id="rId3"/>
    <p:sldId id="260" r:id="rId4"/>
    <p:sldId id="261" r:id="rId5"/>
    <p:sldId id="257" r:id="rId6"/>
    <p:sldId id="262" r:id="rId7"/>
    <p:sldId id="258" r:id="rId8"/>
    <p:sldId id="279" r:id="rId9"/>
    <p:sldId id="283" r:id="rId10"/>
    <p:sldId id="282" r:id="rId11"/>
    <p:sldId id="281" r:id="rId12"/>
    <p:sldId id="280" r:id="rId13"/>
    <p:sldId id="286" r:id="rId14"/>
    <p:sldId id="284" r:id="rId15"/>
    <p:sldId id="264" r:id="rId16"/>
    <p:sldId id="267" r:id="rId17"/>
    <p:sldId id="285" r:id="rId18"/>
    <p:sldId id="288" r:id="rId19"/>
    <p:sldId id="287" r:id="rId20"/>
    <p:sldId id="265" r:id="rId21"/>
    <p:sldId id="271" r:id="rId22"/>
    <p:sldId id="269" r:id="rId23"/>
    <p:sldId id="289" r:id="rId24"/>
    <p:sldId id="275" r:id="rId25"/>
    <p:sldId id="276" r:id="rId26"/>
    <p:sldId id="278" r:id="rId27"/>
    <p:sldId id="266" r:id="rId28"/>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endParaRPr lang="en-US" dirty="0"/>
          </a:p>
        </p:txBody>
      </p:sp>
      <p:sp>
        <p:nvSpPr>
          <p:cNvPr id="2051"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en-US" dirty="0"/>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endParaRPr lang="en-US"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68073054-9045-4CB8-9A9B-EC136F0C6082}" type="slidenum">
              <a:rPr lang="en-US"/>
              <a:pPr/>
              <a:t>‹#›</a:t>
            </a:fld>
            <a:endParaRPr lang="en-US" dirty="0"/>
          </a:p>
        </p:txBody>
      </p:sp>
    </p:spTree>
    <p:extLst>
      <p:ext uri="{BB962C8B-B14F-4D97-AF65-F5344CB8AC3E}">
        <p14:creationId xmlns:p14="http://schemas.microsoft.com/office/powerpoint/2010/main" val="830009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0380A-F146-4302-A1FF-42D31D2651C6}" type="slidenum">
              <a:rPr lang="en-US"/>
              <a:pPr/>
              <a:t>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81759-A505-4E67-B9FA-07362C532D48}" type="slidenum">
              <a:rPr lang="en-US"/>
              <a:pPr/>
              <a:t>10</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0301B-702C-489A-A608-EEED8D46437A}" type="slidenum">
              <a:rPr lang="en-US"/>
              <a:pPr/>
              <a:t>11</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EB95B-D7DA-4292-A399-7F27ED0651F3}" type="slidenum">
              <a:rPr lang="en-US"/>
              <a:pPr/>
              <a:t>12</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647F9-09B6-4A36-AC7E-F230FAAB0F63}" type="slidenum">
              <a:rPr lang="en-US"/>
              <a:pPr/>
              <a:t>13</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279BD-07CB-4904-B773-AD5193EDC192}" type="slidenum">
              <a:rPr lang="en-US"/>
              <a:pPr/>
              <a:t>14</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689165-3F69-4F27-9B77-9416CD5D719E}" type="slidenum">
              <a:rPr lang="en-US"/>
              <a:pPr/>
              <a:t>15</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F4DE82-3244-411A-8223-10596DBC2BA5}" type="slidenum">
              <a:rPr lang="en-US"/>
              <a:pPr/>
              <a:t>16</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D8A8B-56A9-4133-8BC3-0EA9DEC2835F}" type="slidenum">
              <a:rPr lang="en-US"/>
              <a:pPr/>
              <a:t>17</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1E7F1-B4A4-48DD-9C65-201C3960B28C}" type="slidenum">
              <a:rPr lang="en-US"/>
              <a:pPr/>
              <a:t>18</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C6704-69DF-4AE9-88B3-314C61728E39}" type="slidenum">
              <a:rPr lang="en-US"/>
              <a:pPr/>
              <a:t>19</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56E8C-49F2-48E1-9168-44C127FDC8B5}" type="slidenum">
              <a:rPr lang="en-US"/>
              <a:pPr/>
              <a:t>2</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D4C64-31A7-466D-A97F-14C69EB18F3A}" type="slidenum">
              <a:rPr lang="en-US"/>
              <a:pPr/>
              <a:t>20</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F3148F-D211-4D1A-A21E-D5C0FC60D8AB}" type="slidenum">
              <a:rPr lang="en-US"/>
              <a:pPr/>
              <a:t>21</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20BC5-6314-44C9-BEA2-88350A1480BA}" type="slidenum">
              <a:rPr lang="en-US"/>
              <a:pPr/>
              <a:t>22</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DDD44-9B55-4526-8DFF-37ABDF47EFF5}" type="slidenum">
              <a:rPr lang="en-US"/>
              <a:pPr/>
              <a:t>23</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8FD82F-A6F6-469A-8926-C660F9BF1488}" type="slidenum">
              <a:rPr lang="en-US"/>
              <a:pPr/>
              <a:t>24</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11D16-9938-415C-9194-8713896BC38F}" type="slidenum">
              <a:rPr lang="en-US"/>
              <a:pPr/>
              <a:t>25</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2F091-C4E5-4ECA-81E8-CA1A0E020F0A}" type="slidenum">
              <a:rPr lang="en-US"/>
              <a:pPr/>
              <a:t>26</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E6BBC-7748-44D1-9FFD-8E125E88E72B}" type="slidenum">
              <a:rPr lang="en-US"/>
              <a:pPr/>
              <a:t>27</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5DFA6-94BF-46AA-8603-F079508B1BB7}" type="slidenum">
              <a:rPr lang="en-US"/>
              <a:pPr/>
              <a:t>3</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C53348-3CB2-4A2E-9989-982DA5BD3A3A}" type="slidenum">
              <a:rPr lang="en-US"/>
              <a:pPr/>
              <a:t>4</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125FA-6435-4E95-A64F-B3808D9EFC5F}" type="slidenum">
              <a:rPr lang="en-US"/>
              <a:pPr/>
              <a:t>5</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EDA11-7A12-4B4E-8749-C033FD046BAF}" type="slidenum">
              <a:rPr lang="en-US"/>
              <a:pPr/>
              <a:t>6</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3AA98-B8AD-4D7B-AAC3-30410ACB1BA1}" type="slidenum">
              <a:rPr lang="en-US"/>
              <a:pPr/>
              <a:t>7</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67DD18-AD46-48C9-BC8A-8820ADB81A2B}" type="slidenum">
              <a:rPr lang="en-US"/>
              <a:pPr/>
              <a:t>8</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D738C-774D-47A0-A340-1B0FB01504FD}" type="slidenum">
              <a:rPr lang="en-US"/>
              <a:pPr/>
              <a:t>9</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en-US" noProof="0" smtClean="0"/>
              <a:t>Click to edit Master subtitle style</a:t>
            </a:r>
          </a:p>
        </p:txBody>
      </p:sp>
      <p:sp>
        <p:nvSpPr>
          <p:cNvPr id="3078" name="Rectangle 6"/>
          <p:cNvSpPr>
            <a:spLocks noGrp="1" noChangeArrowheads="1"/>
          </p:cNvSpPr>
          <p:nvPr>
            <p:ph type="dt" sz="quarter" idx="2"/>
          </p:nvPr>
        </p:nvSpPr>
        <p:spPr/>
        <p:txBody>
          <a:bodyPr/>
          <a:lstStyle>
            <a:lvl1pPr>
              <a:defRPr/>
            </a:lvl1pPr>
          </a:lstStyle>
          <a:p>
            <a:endParaRPr lang="en-US" dirty="0"/>
          </a:p>
        </p:txBody>
      </p:sp>
      <p:sp>
        <p:nvSpPr>
          <p:cNvPr id="3079" name="Rectangle 7"/>
          <p:cNvSpPr>
            <a:spLocks noGrp="1" noChangeArrowheads="1"/>
          </p:cNvSpPr>
          <p:nvPr>
            <p:ph type="ftr" sz="quarter" idx="3"/>
          </p:nvPr>
        </p:nvSpPr>
        <p:spPr/>
        <p:txBody>
          <a:bodyPr/>
          <a:lstStyle>
            <a:lvl1pPr>
              <a:defRPr/>
            </a:lvl1pPr>
          </a:lstStyle>
          <a:p>
            <a:endParaRPr lang="en-US" dirty="0"/>
          </a:p>
        </p:txBody>
      </p:sp>
      <p:sp>
        <p:nvSpPr>
          <p:cNvPr id="3080" name="Rectangle 8"/>
          <p:cNvSpPr>
            <a:spLocks noGrp="1" noChangeArrowheads="1"/>
          </p:cNvSpPr>
          <p:nvPr>
            <p:ph type="sldNum" sz="quarter" idx="4"/>
          </p:nvPr>
        </p:nvSpPr>
        <p:spPr/>
        <p:txBody>
          <a:bodyPr/>
          <a:lstStyle>
            <a:lvl1pPr>
              <a:defRPr/>
            </a:lvl1pPr>
          </a:lstStyle>
          <a:p>
            <a:endParaRPr lang="en-US" dirty="0"/>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03797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095368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172200"/>
            <a:ext cx="1905000" cy="457200"/>
          </a:xfrm>
        </p:spPr>
        <p:txBody>
          <a:bodyPr/>
          <a:lstStyle>
            <a:lvl1pPr>
              <a:defRPr/>
            </a:lvl1pPr>
          </a:lstStyle>
          <a:p>
            <a:endParaRPr lang="en-US" dirty="0"/>
          </a:p>
        </p:txBody>
      </p:sp>
    </p:spTree>
    <p:extLst>
      <p:ext uri="{BB962C8B-B14F-4D97-AF65-F5344CB8AC3E}">
        <p14:creationId xmlns:p14="http://schemas.microsoft.com/office/powerpoint/2010/main" val="360343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07004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3034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14554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65275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49092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40658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84053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87696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dirty="0"/>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dirty="0"/>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0.jpe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2.jpeg"/><Relationship Id="rId4" Type="http://schemas.openxmlformats.org/officeDocument/2006/relationships/image" Target="../media/image28.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 Id="rId9"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2.jpeg"/><Relationship Id="rId7"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2.jpeg"/><Relationship Id="rId5" Type="http://schemas.openxmlformats.org/officeDocument/2006/relationships/image" Target="../media/image10.jpe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noFill/>
          <a:ln/>
        </p:spPr>
        <p:txBody>
          <a:bodyPr/>
          <a:lstStyle/>
          <a:p>
            <a:r>
              <a:rPr lang="en-US" dirty="0" smtClean="0"/>
              <a:t>System Overview</a:t>
            </a:r>
            <a:endParaRPr lang="en-US" dirty="0"/>
          </a:p>
        </p:txBody>
      </p:sp>
      <p:pic>
        <p:nvPicPr>
          <p:cNvPr id="4101" name="Picture 5" descr="splicedetecto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Grp="1" noChangeArrowheads="1"/>
          </p:cNvSpPr>
          <p:nvPr>
            <p:ph type="subTitle" idx="1"/>
          </p:nvPr>
        </p:nvSpPr>
        <p:spPr>
          <a:xfrm>
            <a:off x="381000" y="4114800"/>
            <a:ext cx="8382000" cy="2514600"/>
          </a:xfrm>
          <a:noFill/>
          <a:ln/>
        </p:spPr>
        <p:txBody>
          <a:bodyPr/>
          <a:lstStyle/>
          <a:p>
            <a:pPr algn="l">
              <a:lnSpc>
                <a:spcPct val="150000"/>
              </a:lnSpc>
              <a:spcBef>
                <a:spcPts val="0"/>
              </a:spcBef>
            </a:pPr>
            <a:r>
              <a:rPr lang="en-US" sz="2800" b="1" dirty="0">
                <a:latin typeface="Georgia" pitchFamily="18" charset="0"/>
              </a:rPr>
              <a:t>Model 1032B Classic® Splice Detector™ </a:t>
            </a:r>
            <a:r>
              <a:rPr lang="en-US" sz="2800" b="1" dirty="0" smtClean="0">
                <a:latin typeface="Georgia" pitchFamily="18" charset="0"/>
              </a:rPr>
              <a:t>Technology</a:t>
            </a:r>
          </a:p>
          <a:p>
            <a:pPr algn="l">
              <a:lnSpc>
                <a:spcPct val="150000"/>
              </a:lnSpc>
              <a:spcBef>
                <a:spcPts val="0"/>
              </a:spcBef>
            </a:pPr>
            <a:r>
              <a:rPr lang="en-US" sz="2800" b="1" dirty="0" smtClean="0">
                <a:latin typeface="Georgia" pitchFamily="18" charset="0"/>
              </a:rPr>
              <a:t>Bruce </a:t>
            </a:r>
            <a:r>
              <a:rPr lang="en-US" sz="2800" b="1" dirty="0">
                <a:latin typeface="Georgia" pitchFamily="18" charset="0"/>
              </a:rPr>
              <a:t>T. </a:t>
            </a:r>
            <a:r>
              <a:rPr lang="en-US" sz="2800" b="1" dirty="0" smtClean="0">
                <a:latin typeface="Georgia" pitchFamily="18" charset="0"/>
              </a:rPr>
              <a:t>Dobbie</a:t>
            </a:r>
          </a:p>
          <a:p>
            <a:pPr algn="l">
              <a:lnSpc>
                <a:spcPct val="150000"/>
              </a:lnSpc>
              <a:spcBef>
                <a:spcPts val="0"/>
              </a:spcBef>
            </a:pPr>
            <a:endParaRPr lang="en-US" sz="1000" dirty="0" smtClean="0">
              <a:latin typeface="Georgia" pitchFamily="18" charset="0"/>
            </a:endParaRPr>
          </a:p>
          <a:p>
            <a:pPr algn="l">
              <a:lnSpc>
                <a:spcPct val="150000"/>
              </a:lnSpc>
              <a:spcBef>
                <a:spcPts val="0"/>
              </a:spcBef>
            </a:pPr>
            <a:r>
              <a:rPr lang="en-US" sz="1000" b="1" dirty="0" smtClean="0">
                <a:latin typeface="Georgia" pitchFamily="18" charset="0"/>
              </a:rPr>
              <a:t>Copyright</a:t>
            </a:r>
            <a:r>
              <a:rPr lang="en-US" sz="1000" b="1" dirty="0">
                <a:latin typeface="Georgia" pitchFamily="18" charset="0"/>
              </a:rPr>
              <a:t>© R.K.B. OPTO-ELECTRONICS, INC.  All rights reserved.</a:t>
            </a:r>
          </a:p>
          <a:p>
            <a:pPr algn="l">
              <a:lnSpc>
                <a:spcPct val="150000"/>
              </a:lnSpc>
              <a:spcBef>
                <a:spcPts val="0"/>
              </a:spcBef>
            </a:pPr>
            <a:endParaRPr lang="en-US" sz="100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dirty="0"/>
              <a:t>Features and Benefits</a:t>
            </a:r>
          </a:p>
        </p:txBody>
      </p:sp>
      <p:sp>
        <p:nvSpPr>
          <p:cNvPr id="57347" name="Rectangle 3"/>
          <p:cNvSpPr>
            <a:spLocks noGrp="1" noChangeArrowheads="1"/>
          </p:cNvSpPr>
          <p:nvPr>
            <p:ph type="body" idx="1"/>
          </p:nvPr>
        </p:nvSpPr>
        <p:spPr>
          <a:xfrm>
            <a:off x="685800" y="1981200"/>
            <a:ext cx="7772400" cy="1066800"/>
          </a:xfrm>
        </p:spPr>
        <p:txBody>
          <a:bodyPr/>
          <a:lstStyle/>
          <a:p>
            <a:r>
              <a:rPr lang="en-US" sz="2000" b="0" dirty="0" smtClean="0">
                <a:latin typeface="Georgia" pitchFamily="18" charset="0"/>
              </a:rPr>
              <a:t>The </a:t>
            </a:r>
            <a:r>
              <a:rPr lang="en-US" sz="2000" b="0" dirty="0">
                <a:latin typeface="Georgia" pitchFamily="18" charset="0"/>
              </a:rPr>
              <a:t>Model 1032B Classic® Splice Detector™ Technology </a:t>
            </a:r>
            <a:r>
              <a:rPr lang="en-US" sz="2000" b="0" dirty="0" smtClean="0">
                <a:latin typeface="Georgia" pitchFamily="18" charset="0"/>
              </a:rPr>
              <a:t>is unaffected </a:t>
            </a:r>
            <a:r>
              <a:rPr lang="en-US" sz="2000" b="0" dirty="0">
                <a:latin typeface="Georgia" pitchFamily="18" charset="0"/>
              </a:rPr>
              <a:t>by material basis weight changes, color or process speed (highest recorded installation @ 5000 fpm (1524 m/min).</a:t>
            </a:r>
          </a:p>
        </p:txBody>
      </p:sp>
      <p:pic>
        <p:nvPicPr>
          <p:cNvPr id="10" name="Picture 9"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1" name="Picture 6" descr="1032B on Voith Janus Coa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999" y="3984662"/>
            <a:ext cx="1719263" cy="2292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9" descr="multifix_netherlands_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305" y="3276600"/>
            <a:ext cx="3043238" cy="2282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10" descr="avery_dennison_quakertown_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9634" y="3276600"/>
            <a:ext cx="3043238" cy="22812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000" dirty="0"/>
              <a:t>Features and Benefits</a:t>
            </a:r>
          </a:p>
        </p:txBody>
      </p:sp>
      <p:sp>
        <p:nvSpPr>
          <p:cNvPr id="55299" name="Rectangle 3"/>
          <p:cNvSpPr>
            <a:spLocks noGrp="1" noChangeArrowheads="1"/>
          </p:cNvSpPr>
          <p:nvPr>
            <p:ph type="body" idx="1"/>
          </p:nvPr>
        </p:nvSpPr>
        <p:spPr>
          <a:xfrm>
            <a:off x="685800" y="1905000"/>
            <a:ext cx="7772400" cy="533400"/>
          </a:xfrm>
        </p:spPr>
        <p:txBody>
          <a:bodyPr/>
          <a:lstStyle/>
          <a:p>
            <a:r>
              <a:rPr lang="en-US" sz="2000" b="0" dirty="0" smtClean="0">
                <a:latin typeface="Georgia" pitchFamily="18" charset="0"/>
              </a:rPr>
              <a:t>The </a:t>
            </a:r>
            <a:r>
              <a:rPr lang="en-US" sz="2000" b="0" dirty="0">
                <a:latin typeface="Georgia" pitchFamily="18" charset="0"/>
              </a:rPr>
              <a:t>Model 1032B Classic® Splice Detector™ Technology </a:t>
            </a:r>
            <a:r>
              <a:rPr lang="en-US" sz="2000" b="0" dirty="0" smtClean="0">
                <a:latin typeface="Georgia" pitchFamily="18" charset="0"/>
              </a:rPr>
              <a:t>is unaffected </a:t>
            </a:r>
            <a:r>
              <a:rPr lang="en-US" sz="2000" b="0" dirty="0">
                <a:latin typeface="Georgia" pitchFamily="18" charset="0"/>
              </a:rPr>
              <a:t>by printed material.</a:t>
            </a:r>
          </a:p>
        </p:txBody>
      </p:sp>
      <p:pic>
        <p:nvPicPr>
          <p:cNvPr id="13" name="Picture 4" descr="02272007enewspl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032" y="2856411"/>
            <a:ext cx="1187526"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4" name="Picture 5" descr="client-spla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601" y="2856411"/>
            <a:ext cx="2548107"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5" name="Picture 6" descr="fami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032" y="2791096"/>
            <a:ext cx="2116387"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6" name="Picture 7" descr="Image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032" y="4800600"/>
            <a:ext cx="1581570"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7" name="Picture 8" descr="j01777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9032" y="4800600"/>
            <a:ext cx="2469594"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8" name="Picture 9"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9434" y="4665617"/>
            <a:ext cx="1257637"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0" name="Picture 4" descr="the vis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dirty="0"/>
              <a:t>Features and Benefits</a:t>
            </a:r>
          </a:p>
        </p:txBody>
      </p:sp>
      <p:sp>
        <p:nvSpPr>
          <p:cNvPr id="53251" name="Rectangle 3"/>
          <p:cNvSpPr>
            <a:spLocks noGrp="1" noChangeArrowheads="1"/>
          </p:cNvSpPr>
          <p:nvPr>
            <p:ph type="body" idx="1"/>
          </p:nvPr>
        </p:nvSpPr>
        <p:spPr>
          <a:xfrm>
            <a:off x="685800" y="1981200"/>
            <a:ext cx="7772400" cy="533400"/>
          </a:xfrm>
        </p:spPr>
        <p:txBody>
          <a:bodyPr/>
          <a:lstStyle/>
          <a:p>
            <a:r>
              <a:rPr lang="en-US" sz="2000" b="0" dirty="0">
                <a:latin typeface="Georgia" pitchFamily="18" charset="0"/>
              </a:rPr>
              <a:t>Special splice tapes or color marking are not required.</a:t>
            </a:r>
          </a:p>
        </p:txBody>
      </p:sp>
      <p:pic>
        <p:nvPicPr>
          <p:cNvPr id="53252" name="Picture 4" descr="24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2057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3" name="Picture 5" descr="2146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648200"/>
            <a:ext cx="1644650" cy="1827213"/>
          </a:xfrm>
          <a:prstGeom prst="rect">
            <a:avLst/>
          </a:prstGeom>
          <a:noFill/>
          <a:extLst>
            <a:ext uri="{909E8E84-426E-40DD-AFC4-6F175D3DCCD1}">
              <a14:hiddenFill xmlns:a14="http://schemas.microsoft.com/office/drawing/2010/main">
                <a:solidFill>
                  <a:srgbClr val="FFFFFF"/>
                </a:solidFill>
              </a14:hiddenFill>
            </a:ext>
          </a:extLst>
        </p:spPr>
      </p:pic>
      <p:pic>
        <p:nvPicPr>
          <p:cNvPr id="53255" name="Picture 7" descr="Repulpable_splicing_ta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667000"/>
            <a:ext cx="2439988" cy="1831975"/>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4876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7" name="Picture 9" descr="82674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800" y="4648200"/>
            <a:ext cx="216693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Green_PET_Film_Splicing_Tape_7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9" name="Picture 11" descr="Images_anti-slip-adhesive-tape-13634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0" y="2667000"/>
            <a:ext cx="27336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the vis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dirty="0"/>
              <a:t>Features and Benefits</a:t>
            </a:r>
          </a:p>
        </p:txBody>
      </p:sp>
      <p:sp>
        <p:nvSpPr>
          <p:cNvPr id="65539" name="Rectangle 3"/>
          <p:cNvSpPr>
            <a:spLocks noGrp="1" noChangeArrowheads="1"/>
          </p:cNvSpPr>
          <p:nvPr>
            <p:ph type="body" idx="1"/>
          </p:nvPr>
        </p:nvSpPr>
        <p:spPr>
          <a:xfrm>
            <a:off x="685800" y="1981200"/>
            <a:ext cx="7772400" cy="1371600"/>
          </a:xfrm>
        </p:spPr>
        <p:txBody>
          <a:bodyPr/>
          <a:lstStyle/>
          <a:p>
            <a:pPr>
              <a:lnSpc>
                <a:spcPct val="80000"/>
              </a:lnSpc>
            </a:pPr>
            <a:r>
              <a:rPr lang="en-US" sz="2000" b="0" dirty="0">
                <a:latin typeface="Georgia" pitchFamily="18" charset="0"/>
              </a:rPr>
              <a:t>The Model 1032B Classic® Splice Detector™ Technology incorporates state-of-the-art electronic design circuitry, components, filtering and processing techniques unequaled in the industry.  A 15 VDC digital pulse or dry contact relay is provided for operational interface to control devices, markers, or taggers.</a:t>
            </a:r>
          </a:p>
        </p:txBody>
      </p:sp>
      <p:pic>
        <p:nvPicPr>
          <p:cNvPr id="65544" name="Picture 8" descr="international_paper_courtland_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505200"/>
            <a:ext cx="20574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1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dirty="0"/>
              <a:t>Features and Benefits</a:t>
            </a:r>
          </a:p>
        </p:txBody>
      </p:sp>
      <p:sp>
        <p:nvSpPr>
          <p:cNvPr id="61443" name="Rectangle 3"/>
          <p:cNvSpPr>
            <a:spLocks noGrp="1" noChangeArrowheads="1"/>
          </p:cNvSpPr>
          <p:nvPr>
            <p:ph type="body" idx="1"/>
          </p:nvPr>
        </p:nvSpPr>
        <p:spPr>
          <a:xfrm>
            <a:off x="685800" y="2057400"/>
            <a:ext cx="7772400" cy="457200"/>
          </a:xfrm>
        </p:spPr>
        <p:txBody>
          <a:bodyPr/>
          <a:lstStyle/>
          <a:p>
            <a:r>
              <a:rPr lang="en-US" sz="2000" b="0" dirty="0">
                <a:latin typeface="Georgia" pitchFamily="18" charset="0"/>
              </a:rPr>
              <a:t>State-of-the-Art Proprietary Sensing Platform.</a:t>
            </a:r>
          </a:p>
        </p:txBody>
      </p:sp>
      <p:pic>
        <p:nvPicPr>
          <p:cNvPr id="61448" name="Picture 8" descr="IMG_01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600"/>
            <a:ext cx="4451350" cy="2282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50" name="Picture 10" descr="Base Plate Assemb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895600"/>
            <a:ext cx="3794125" cy="22844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sz="4000" dirty="0"/>
              <a:t>Features and Benefits</a:t>
            </a:r>
          </a:p>
        </p:txBody>
      </p:sp>
      <p:sp>
        <p:nvSpPr>
          <p:cNvPr id="12291" name="Rectangle 3"/>
          <p:cNvSpPr>
            <a:spLocks noGrp="1" noChangeArrowheads="1"/>
          </p:cNvSpPr>
          <p:nvPr>
            <p:ph type="body" idx="1"/>
          </p:nvPr>
        </p:nvSpPr>
        <p:spPr>
          <a:xfrm>
            <a:off x="685800" y="2057400"/>
            <a:ext cx="7772400" cy="1143000"/>
          </a:xfrm>
          <a:noFill/>
          <a:ln/>
        </p:spPr>
        <p:txBody>
          <a:bodyPr/>
          <a:lstStyle/>
          <a:p>
            <a:pPr>
              <a:lnSpc>
                <a:spcPct val="80000"/>
              </a:lnSpc>
            </a:pPr>
            <a:r>
              <a:rPr lang="en-US" sz="2000" b="0" dirty="0">
                <a:latin typeface="Georgia" pitchFamily="18" charset="0"/>
              </a:rPr>
              <a:t>Highly visible indicator lamps and optional audio/visual alarms provide immediate alert to operational staff of critical splices. Provide user friendly outputs you can actually use too process control instrumentation.</a:t>
            </a:r>
          </a:p>
        </p:txBody>
      </p:sp>
      <p:pic>
        <p:nvPicPr>
          <p:cNvPr id="12300" name="Picture 12" descr="136_36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352800"/>
            <a:ext cx="3089275" cy="274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301" name="Picture 13" descr="m1032B_rkb_01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733800"/>
            <a:ext cx="3665538" cy="1828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dirty="0"/>
              <a:t>Features and Benefits</a:t>
            </a:r>
          </a:p>
        </p:txBody>
      </p:sp>
      <p:sp>
        <p:nvSpPr>
          <p:cNvPr id="26627" name="Rectangle 3"/>
          <p:cNvSpPr>
            <a:spLocks noGrp="1" noChangeArrowheads="1"/>
          </p:cNvSpPr>
          <p:nvPr>
            <p:ph type="body" idx="1"/>
          </p:nvPr>
        </p:nvSpPr>
        <p:spPr>
          <a:xfrm>
            <a:off x="685800" y="1981200"/>
            <a:ext cx="7772400" cy="914400"/>
          </a:xfrm>
        </p:spPr>
        <p:txBody>
          <a:bodyPr/>
          <a:lstStyle/>
          <a:p>
            <a:pPr>
              <a:lnSpc>
                <a:spcPct val="80000"/>
              </a:lnSpc>
            </a:pPr>
            <a:r>
              <a:rPr lang="en-US" sz="2000" b="0" dirty="0">
                <a:latin typeface="Georgia" pitchFamily="18" charset="0"/>
              </a:rPr>
              <a:t>Military type connections ensure solid electrical specifications are maintained and environmental protection is achieved.</a:t>
            </a:r>
          </a:p>
        </p:txBody>
      </p:sp>
      <p:pic>
        <p:nvPicPr>
          <p:cNvPr id="26632" name="Picture 8" descr="104_04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268" y="2971800"/>
            <a:ext cx="2916238" cy="27400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8"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dirty="0"/>
              <a:t>Features and Benefits</a:t>
            </a:r>
          </a:p>
        </p:txBody>
      </p:sp>
      <p:sp>
        <p:nvSpPr>
          <p:cNvPr id="63491" name="Rectangle 3"/>
          <p:cNvSpPr>
            <a:spLocks noGrp="1" noChangeArrowheads="1"/>
          </p:cNvSpPr>
          <p:nvPr>
            <p:ph type="body" idx="1"/>
          </p:nvPr>
        </p:nvSpPr>
        <p:spPr>
          <a:xfrm>
            <a:off x="685800" y="1981200"/>
            <a:ext cx="7772400" cy="609600"/>
          </a:xfrm>
        </p:spPr>
        <p:txBody>
          <a:bodyPr/>
          <a:lstStyle/>
          <a:p>
            <a:endParaRPr lang="en-US" dirty="0"/>
          </a:p>
          <a:p>
            <a:endParaRPr lang="en-US" dirty="0"/>
          </a:p>
          <a:p>
            <a:endParaRPr lang="en-US" dirty="0"/>
          </a:p>
          <a:p>
            <a:endParaRPr lang="en-US" dirty="0"/>
          </a:p>
        </p:txBody>
      </p:sp>
      <p:sp>
        <p:nvSpPr>
          <p:cNvPr id="63492" name="Rectangle 4"/>
          <p:cNvSpPr>
            <a:spLocks noChangeArrowheads="1"/>
          </p:cNvSpPr>
          <p:nvPr/>
        </p:nvSpPr>
        <p:spPr bwMode="auto">
          <a:xfrm>
            <a:off x="838200" y="2133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nSpc>
                <a:spcPct val="90000"/>
              </a:lnSpc>
              <a:spcBef>
                <a:spcPct val="20000"/>
              </a:spcBef>
              <a:buClr>
                <a:schemeClr val="accent2"/>
              </a:buClr>
              <a:buSzPct val="80000"/>
              <a:buFont typeface="Wingdings" pitchFamily="2" charset="2"/>
              <a:buChar char="l"/>
            </a:pPr>
            <a:r>
              <a:rPr lang="en-US" sz="2000" dirty="0">
                <a:latin typeface="Georgia" pitchFamily="18" charset="0"/>
              </a:rPr>
              <a:t>The Model 1032B Classic® Splice Detector™ Technology </a:t>
            </a:r>
            <a:r>
              <a:rPr lang="en-US" sz="2000" dirty="0" smtClean="0">
                <a:latin typeface="Georgia" pitchFamily="18" charset="0"/>
              </a:rPr>
              <a:t>automatically re-calibrates </a:t>
            </a:r>
            <a:r>
              <a:rPr lang="en-US" sz="2000" dirty="0">
                <a:latin typeface="Georgia" pitchFamily="18" charset="0"/>
              </a:rPr>
              <a:t>on product grade changes.</a:t>
            </a:r>
          </a:p>
        </p:txBody>
      </p:sp>
      <p:pic>
        <p:nvPicPr>
          <p:cNvPr id="63495" name="Picture 7" descr="a112162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895600"/>
            <a:ext cx="1974850" cy="2741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3496" name="Picture 8" descr="a112162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895600"/>
            <a:ext cx="2257425" cy="2738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9"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4000" dirty="0"/>
              <a:t>Features and Benefits</a:t>
            </a:r>
          </a:p>
        </p:txBody>
      </p:sp>
      <p:pic>
        <p:nvPicPr>
          <p:cNvPr id="7"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6" name="Rectangle 3"/>
          <p:cNvSpPr txBox="1">
            <a:spLocks noChangeArrowheads="1"/>
          </p:cNvSpPr>
          <p:nvPr/>
        </p:nvSpPr>
        <p:spPr bwMode="auto">
          <a:xfrm>
            <a:off x="685800" y="2514600"/>
            <a:ext cx="777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sz="2800" kern="0" dirty="0" smtClean="0"/>
              <a:t>Meets quality initiative and ISO requirements.</a:t>
            </a:r>
          </a:p>
          <a:p>
            <a:r>
              <a:rPr lang="en-US" sz="2800" kern="0" dirty="0" smtClean="0"/>
              <a:t>Detection 24/7 without the need for operational intervention.</a:t>
            </a:r>
          </a:p>
          <a:p>
            <a:r>
              <a:rPr lang="en-US" sz="2800" kern="0" dirty="0" smtClean="0"/>
              <a:t>Eliminate the need for manual inspections.</a:t>
            </a:r>
          </a:p>
          <a:p>
            <a:r>
              <a:rPr lang="en-US" sz="2800" kern="0" dirty="0" smtClean="0"/>
              <a:t>Detection of “ALL” splices, Guaranteed!</a:t>
            </a:r>
          </a:p>
          <a:p>
            <a:r>
              <a:rPr lang="en-US" sz="2800" kern="0" dirty="0" smtClean="0"/>
              <a:t>CE, CCC &amp; RoHS Compliant</a:t>
            </a:r>
            <a:endParaRPr lang="en-US" sz="2800" kern="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4000" dirty="0"/>
              <a:t>Applications</a:t>
            </a:r>
          </a:p>
        </p:txBody>
      </p:sp>
      <p:pic>
        <p:nvPicPr>
          <p:cNvPr id="8"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6" name="Rectangle 3"/>
          <p:cNvSpPr txBox="1">
            <a:spLocks noChangeArrowheads="1"/>
          </p:cNvSpPr>
          <p:nvPr/>
        </p:nvSpPr>
        <p:spPr bwMode="auto">
          <a:xfrm>
            <a:off x="2209800" y="2209800"/>
            <a:ext cx="4876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kern="0" dirty="0" smtClean="0"/>
              <a:t>Sheeters</a:t>
            </a:r>
          </a:p>
          <a:p>
            <a:r>
              <a:rPr lang="en-US" kern="0" dirty="0" smtClean="0"/>
              <a:t>Wide Format Printing</a:t>
            </a:r>
          </a:p>
          <a:p>
            <a:r>
              <a:rPr lang="en-US" kern="0" dirty="0" smtClean="0"/>
              <a:t>Roto</a:t>
            </a:r>
          </a:p>
          <a:p>
            <a:r>
              <a:rPr lang="en-US" kern="0" dirty="0" smtClean="0"/>
              <a:t>Laminators</a:t>
            </a:r>
          </a:p>
          <a:p>
            <a:r>
              <a:rPr lang="en-US" kern="0" dirty="0" smtClean="0"/>
              <a:t>Slitters</a:t>
            </a:r>
          </a:p>
          <a:p>
            <a:r>
              <a:rPr lang="en-US" kern="0" dirty="0" smtClean="0"/>
              <a:t>Coaters</a:t>
            </a:r>
          </a:p>
          <a:p>
            <a:r>
              <a:rPr lang="en-US" kern="0" dirty="0" smtClean="0"/>
              <a:t>Non-</a:t>
            </a:r>
            <a:r>
              <a:rPr lang="en-US" kern="0" dirty="0" err="1" smtClean="0"/>
              <a:t>wovens</a:t>
            </a:r>
            <a:r>
              <a:rPr lang="en-US" kern="0" dirty="0" smtClean="0"/>
              <a:t> &amp; More</a:t>
            </a:r>
            <a:endParaRPr lang="en-US" kern="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sz="4000" dirty="0"/>
              <a:t>Mission Statement</a:t>
            </a:r>
          </a:p>
        </p:txBody>
      </p:sp>
      <p:pic>
        <p:nvPicPr>
          <p:cNvPr id="7172"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6" name="Rectangle 3"/>
          <p:cNvSpPr txBox="1">
            <a:spLocks noChangeArrowheads="1"/>
          </p:cNvSpPr>
          <p:nvPr/>
        </p:nvSpPr>
        <p:spPr bwMode="auto">
          <a:xfrm>
            <a:off x="685800" y="2819400"/>
            <a:ext cx="777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ctr">
              <a:lnSpc>
                <a:spcPct val="90000"/>
              </a:lnSpc>
              <a:spcBef>
                <a:spcPct val="0"/>
              </a:spcBef>
              <a:buClrTx/>
              <a:buFont typeface="Times New Roman" pitchFamily="18" charset="0"/>
              <a:buNone/>
            </a:pPr>
            <a:r>
              <a:rPr lang="en-US" sz="2000" kern="0" dirty="0" smtClean="0">
                <a:latin typeface="Georgia" pitchFamily="18" charset="0"/>
              </a:rPr>
              <a:t>Splice Detector Technologies is a designer and manufacturer of high speed splice, tearout, missing ply and web break detection equipment and related products.  We are committed to the industry and our customers that depend on us to ensure that quality is maintained at the highest possible level.  We are dedicated to increasing customer satisfaction, continuously improving our products and services, and providing opportunities for our employees to achieve their maximum potential.</a:t>
            </a:r>
            <a:endParaRPr lang="en-US" sz="2000" kern="0" dirty="0">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sz="4000" dirty="0"/>
              <a:t>Detection Results</a:t>
            </a:r>
          </a:p>
        </p:txBody>
      </p:sp>
      <p:sp>
        <p:nvSpPr>
          <p:cNvPr id="13315" name="Rectangle 3"/>
          <p:cNvSpPr>
            <a:spLocks noGrp="1" noChangeArrowheads="1"/>
          </p:cNvSpPr>
          <p:nvPr>
            <p:ph type="body" idx="1"/>
          </p:nvPr>
        </p:nvSpPr>
        <p:spPr>
          <a:xfrm>
            <a:off x="685800" y="1981200"/>
            <a:ext cx="7772400" cy="990600"/>
          </a:xfrm>
          <a:noFill/>
          <a:ln/>
        </p:spPr>
        <p:txBody>
          <a:bodyPr/>
          <a:lstStyle/>
          <a:p>
            <a:r>
              <a:rPr lang="en-US" sz="2000" b="0" dirty="0">
                <a:latin typeface="Georgia" pitchFamily="18" charset="0"/>
              </a:rPr>
              <a:t>The result is the detection of any splice type (overlap, butt, special) and any splice (tape, staples, woven, glue, etc).</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860357"/>
            <a:ext cx="2388870" cy="1645920"/>
          </a:xfrm>
          <a:prstGeom prst="rect">
            <a:avLst/>
          </a:prstGeom>
          <a:scene3d>
            <a:camera prst="orthographicFront"/>
            <a:lightRig rig="threePt" dir="t"/>
          </a:scene3d>
          <a:sp3d>
            <a:bevelT w="114300" prst="artDeco"/>
          </a:sp3d>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2860357"/>
            <a:ext cx="2349686" cy="1645920"/>
          </a:xfrm>
          <a:prstGeom prst="rect">
            <a:avLst/>
          </a:prstGeom>
          <a:scene3d>
            <a:camera prst="orthographicFront"/>
            <a:lightRig rig="threePt" dir="t"/>
          </a:scene3d>
          <a:sp3d>
            <a:bevelT w="114300" prst="artDeco"/>
          </a:sp3d>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2860357"/>
            <a:ext cx="2354580" cy="1645920"/>
          </a:xfrm>
          <a:prstGeom prst="rect">
            <a:avLst/>
          </a:prstGeom>
          <a:scene3d>
            <a:camera prst="orthographicFront"/>
            <a:lightRig rig="threePt" dir="t"/>
          </a:scene3d>
          <a:sp3d>
            <a:bevelT w="114300" prst="artDeco"/>
          </a:sp3d>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4800600"/>
            <a:ext cx="2377440" cy="1645920"/>
          </a:xfrm>
          <a:prstGeom prst="rect">
            <a:avLst/>
          </a:prstGeom>
          <a:scene3d>
            <a:camera prst="orthographicFront"/>
            <a:lightRig rig="threePt" dir="t"/>
          </a:scene3d>
          <a:sp3d>
            <a:bevelT w="114300" prst="artDeco"/>
          </a:sp3d>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000" y="4800600"/>
            <a:ext cx="2349686" cy="1645920"/>
          </a:xfrm>
          <a:prstGeom prst="rect">
            <a:avLst/>
          </a:prstGeom>
          <a:scene3d>
            <a:camera prst="orthographicFront"/>
            <a:lightRig rig="threePt" dir="t"/>
          </a:scene3d>
          <a:sp3d>
            <a:bevelT w="114300" prst="artDeco"/>
          </a:sp3d>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4800600"/>
            <a:ext cx="2333594" cy="1645920"/>
          </a:xfrm>
          <a:prstGeom prst="rect">
            <a:avLst/>
          </a:prstGeom>
          <a:scene3d>
            <a:camera prst="orthographicFront"/>
            <a:lightRig rig="threePt" dir="t"/>
          </a:scene3d>
          <a:sp3d>
            <a:bevelT w="114300" prst="artDeco"/>
          </a:sp3d>
        </p:spPr>
      </p:pic>
      <p:pic>
        <p:nvPicPr>
          <p:cNvPr id="17" name="Picture 4" descr="the vis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dirty="0"/>
              <a:t>Power Requirements</a:t>
            </a:r>
          </a:p>
        </p:txBody>
      </p:sp>
      <p:pic>
        <p:nvPicPr>
          <p:cNvPr id="34823" name="Picture 7" descr="IMG_0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733251" cy="3474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6"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dirty="0"/>
              <a:t>Typical Installation</a:t>
            </a:r>
          </a:p>
        </p:txBody>
      </p:sp>
      <p:pic>
        <p:nvPicPr>
          <p:cNvPr id="30727" name="Picture 7" descr="104_04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8839200" cy="2741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dirty="0"/>
              <a:t>Typical Installation</a:t>
            </a:r>
          </a:p>
        </p:txBody>
      </p:sp>
      <p:pic>
        <p:nvPicPr>
          <p:cNvPr id="71685" name="Picture 5" descr="104_042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38400"/>
            <a:ext cx="3071813" cy="27447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1686" name="Picture 6" descr="104_0420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438400"/>
            <a:ext cx="4497388"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7"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dirty="0"/>
              <a:t>Typical Installation</a:t>
            </a:r>
          </a:p>
        </p:txBody>
      </p:sp>
      <p:pic>
        <p:nvPicPr>
          <p:cNvPr id="43013" name="Picture 5" descr="Typical_Install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67000"/>
            <a:ext cx="7313613" cy="2820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dirty="0"/>
              <a:t>Installation </a:t>
            </a:r>
            <a:r>
              <a:rPr lang="en-US" sz="4000" dirty="0" smtClean="0"/>
              <a:t>on </a:t>
            </a:r>
            <a:r>
              <a:rPr lang="en-US" sz="4000" dirty="0"/>
              <a:t>a coater/laminator</a:t>
            </a:r>
          </a:p>
        </p:txBody>
      </p:sp>
      <p:pic>
        <p:nvPicPr>
          <p:cNvPr id="12" name="Picture 11"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3" name="Picture 22" descr="10232010 0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58" y="2057400"/>
            <a:ext cx="2439988" cy="18303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4" name="Picture 23" descr="10232010 08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3558" y="2057400"/>
            <a:ext cx="2439988" cy="18303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5" name="Picture 24" descr="10232010 0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6758" y="2057400"/>
            <a:ext cx="2439988" cy="18303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6" name="Picture 25" descr="10232010 04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558" y="4191000"/>
            <a:ext cx="2439988" cy="18303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7" name="Picture 26" descr="10232010 03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63558" y="4191000"/>
            <a:ext cx="2439988" cy="18303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8" name="Picture 28" descr="10232010 07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06758" y="4191000"/>
            <a:ext cx="2439988" cy="18303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dirty="0"/>
              <a:t>References</a:t>
            </a:r>
          </a:p>
        </p:txBody>
      </p:sp>
      <p:sp>
        <p:nvSpPr>
          <p:cNvPr id="49155" name="Rectangle 3"/>
          <p:cNvSpPr>
            <a:spLocks noGrp="1" noChangeArrowheads="1"/>
          </p:cNvSpPr>
          <p:nvPr>
            <p:ph type="body" idx="1"/>
          </p:nvPr>
        </p:nvSpPr>
        <p:spPr>
          <a:xfrm>
            <a:off x="609600" y="1981200"/>
            <a:ext cx="7772400" cy="762000"/>
          </a:xfrm>
        </p:spPr>
        <p:txBody>
          <a:bodyPr/>
          <a:lstStyle/>
          <a:p>
            <a:pPr>
              <a:lnSpc>
                <a:spcPct val="90000"/>
              </a:lnSpc>
            </a:pPr>
            <a:r>
              <a:rPr lang="en-US" sz="2000" b="0" dirty="0">
                <a:latin typeface="Georgia" pitchFamily="18" charset="0"/>
              </a:rPr>
              <a:t>For reliability; large, medium and small companies turn to RKB for their splice (joint) detection needs.</a:t>
            </a:r>
          </a:p>
        </p:txBody>
      </p:sp>
      <p:pic>
        <p:nvPicPr>
          <p:cNvPr id="36"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37" name="Picture 37" descr="1032pp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743200"/>
            <a:ext cx="6705600" cy="314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sz="4000" dirty="0"/>
              <a:t>Related Websites</a:t>
            </a:r>
          </a:p>
        </p:txBody>
      </p:sp>
      <p:pic>
        <p:nvPicPr>
          <p:cNvPr id="7"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5" name="Rectangle 3"/>
          <p:cNvSpPr txBox="1">
            <a:spLocks noChangeArrowheads="1"/>
          </p:cNvSpPr>
          <p:nvPr/>
        </p:nvSpPr>
        <p:spPr bwMode="auto">
          <a:xfrm>
            <a:off x="685800" y="1937657"/>
            <a:ext cx="7772400" cy="469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marL="0" indent="0">
              <a:buNone/>
            </a:pPr>
            <a:r>
              <a:rPr lang="en-US" sz="1200" kern="0" dirty="0"/>
              <a:t>R.K.B. OPTO-ELECTRONICS, INC., Syracuse, New York, United States</a:t>
            </a:r>
          </a:p>
          <a:p>
            <a:pPr marL="0" indent="0">
              <a:buNone/>
            </a:pPr>
            <a:r>
              <a:rPr lang="en-US" sz="1200" kern="0" dirty="0"/>
              <a:t>	http://www.rkbopto.com</a:t>
            </a:r>
          </a:p>
          <a:p>
            <a:pPr marL="0" indent="0">
              <a:buNone/>
            </a:pPr>
            <a:r>
              <a:rPr lang="en-US" sz="1200" kern="0" dirty="0"/>
              <a:t>R.K.B. Europe, Santander (SPAIN)</a:t>
            </a:r>
          </a:p>
          <a:p>
            <a:pPr marL="0" indent="0">
              <a:buNone/>
            </a:pPr>
            <a:r>
              <a:rPr lang="en-US" sz="1200" kern="0" dirty="0"/>
              <a:t>	http://rkbdetector.com/</a:t>
            </a:r>
          </a:p>
          <a:p>
            <a:pPr marL="0" indent="0">
              <a:buNone/>
            </a:pPr>
            <a:r>
              <a:rPr lang="en-US" sz="1200" kern="0" dirty="0"/>
              <a:t>Arkia  Industrial, Sao Paulo, </a:t>
            </a:r>
            <a:r>
              <a:rPr lang="en-US" sz="1200" kern="0" dirty="0" err="1"/>
              <a:t>Brasil</a:t>
            </a:r>
            <a:endParaRPr lang="en-US" sz="1200" kern="0" dirty="0"/>
          </a:p>
          <a:p>
            <a:pPr marL="0" indent="0">
              <a:buNone/>
            </a:pPr>
            <a:r>
              <a:rPr lang="en-US" sz="1200" kern="0" dirty="0"/>
              <a:t>	http://www.arkia.com.br</a:t>
            </a:r>
          </a:p>
          <a:p>
            <a:pPr marL="0" indent="0">
              <a:buNone/>
            </a:pPr>
            <a:r>
              <a:rPr lang="en-US" sz="1200" kern="0" dirty="0"/>
              <a:t>FIOCCHI Process Instrumentation, Milan, Italy</a:t>
            </a:r>
          </a:p>
          <a:p>
            <a:pPr marL="0" indent="0">
              <a:buNone/>
            </a:pPr>
            <a:r>
              <a:rPr lang="en-US" sz="1200" kern="0" dirty="0"/>
              <a:t>	http://www. fioproin.it</a:t>
            </a:r>
          </a:p>
          <a:p>
            <a:pPr marL="0" indent="0">
              <a:buNone/>
            </a:pPr>
            <a:r>
              <a:rPr lang="en-US" sz="1200" kern="0" dirty="0" err="1"/>
              <a:t>Grupo</a:t>
            </a:r>
            <a:r>
              <a:rPr lang="en-US" sz="1200" kern="0" dirty="0"/>
              <a:t> ROSA </a:t>
            </a:r>
            <a:r>
              <a:rPr lang="en-US" sz="1200" kern="0" dirty="0" err="1"/>
              <a:t>Automatización</a:t>
            </a:r>
            <a:r>
              <a:rPr lang="en-US" sz="1200" kern="0" dirty="0"/>
              <a:t> y Control S.A. de C.V., Chihuahua, Mexico</a:t>
            </a:r>
          </a:p>
          <a:p>
            <a:pPr marL="0" indent="0">
              <a:buNone/>
            </a:pPr>
            <a:r>
              <a:rPr lang="en-US" sz="1200" kern="0" dirty="0"/>
              <a:t>	http://gruporosa.com.mx/</a:t>
            </a:r>
          </a:p>
          <a:p>
            <a:pPr marL="0" indent="0">
              <a:buNone/>
            </a:pPr>
            <a:r>
              <a:rPr lang="en-US" sz="1200" kern="0" dirty="0"/>
              <a:t>PT. </a:t>
            </a:r>
            <a:r>
              <a:rPr lang="en-US" sz="1200" kern="0" dirty="0" err="1"/>
              <a:t>Pentraco</a:t>
            </a:r>
            <a:r>
              <a:rPr lang="en-US" sz="1200" kern="0" dirty="0"/>
              <a:t> </a:t>
            </a:r>
            <a:r>
              <a:rPr lang="en-US" sz="1200" kern="0" dirty="0" err="1"/>
              <a:t>Karya</a:t>
            </a:r>
            <a:r>
              <a:rPr lang="en-US" sz="1200" kern="0" dirty="0"/>
              <a:t> </a:t>
            </a:r>
            <a:r>
              <a:rPr lang="en-US" sz="1200" kern="0" dirty="0" err="1"/>
              <a:t>Adiprestasi</a:t>
            </a:r>
            <a:r>
              <a:rPr lang="en-US" sz="1200" kern="0" dirty="0"/>
              <a:t>, Jakarta Barat, Indonesia</a:t>
            </a:r>
          </a:p>
          <a:p>
            <a:pPr marL="0" indent="0">
              <a:buNone/>
            </a:pPr>
            <a:r>
              <a:rPr lang="en-US" sz="1200" kern="0" dirty="0"/>
              <a:t>	http://www.pentraco.com/</a:t>
            </a:r>
          </a:p>
          <a:p>
            <a:pPr marL="0" indent="0">
              <a:buNone/>
            </a:pPr>
            <a:r>
              <a:rPr lang="en-US" sz="1200" kern="0" dirty="0"/>
              <a:t>Quality2Process B.V., Hengelo, The Netherlands</a:t>
            </a:r>
          </a:p>
          <a:p>
            <a:pPr marL="0" indent="0">
              <a:buNone/>
            </a:pPr>
            <a:r>
              <a:rPr lang="en-US" sz="1200" kern="0" dirty="0"/>
              <a:t>	http://www.quality2process.com</a:t>
            </a:r>
          </a:p>
          <a:p>
            <a:pPr marL="0" indent="0">
              <a:buNone/>
            </a:pPr>
            <a:r>
              <a:rPr lang="en-US" sz="1200" kern="0" dirty="0"/>
              <a:t>Splice Detector Technologies, Syracuse, New York, United States</a:t>
            </a:r>
          </a:p>
          <a:p>
            <a:pPr marL="0" indent="0">
              <a:buNone/>
            </a:pPr>
            <a:r>
              <a:rPr lang="en-US" sz="1200" kern="0" dirty="0"/>
              <a:t>	http://www.splicedetector.net / www.hole-detection.com / www.webinspection.us / 	www.splicedetector.com</a:t>
            </a:r>
          </a:p>
          <a:p>
            <a:pPr marL="0" indent="0">
              <a:buNone/>
            </a:pPr>
            <a:r>
              <a:rPr lang="en-US" sz="1200" kern="0" dirty="0"/>
              <a:t>Suzhou Machine Vision Co., Ltd., Suzhou, Jiangsu, China</a:t>
            </a:r>
          </a:p>
          <a:p>
            <a:pPr marL="0" indent="0">
              <a:buNone/>
            </a:pPr>
            <a:r>
              <a:rPr lang="en-US" sz="1200" kern="0" dirty="0"/>
              <a:t>	http://rkb.chinapaper.net</a:t>
            </a:r>
          </a:p>
          <a:p>
            <a:pPr marL="0" indent="0">
              <a:buNone/>
            </a:pPr>
            <a:r>
              <a:rPr lang="en-US" sz="1200" kern="0" dirty="0"/>
              <a:t>Swallow Machinery Co., Ltd., </a:t>
            </a:r>
            <a:r>
              <a:rPr lang="en-US" sz="1200" kern="0" dirty="0" err="1"/>
              <a:t>Meltham</a:t>
            </a:r>
            <a:r>
              <a:rPr lang="en-US" sz="1200" kern="0" dirty="0"/>
              <a:t>, Holmfirth, United Kingdom</a:t>
            </a:r>
          </a:p>
          <a:p>
            <a:pPr marL="0" indent="0">
              <a:buNone/>
            </a:pPr>
            <a:r>
              <a:rPr lang="en-US" sz="1200" kern="0"/>
              <a:t>	http://www.swallowmachinery.com</a:t>
            </a:r>
            <a:endParaRPr lang="en-US" sz="1200" kern="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0" y="5334000"/>
            <a:ext cx="3200400" cy="304800"/>
          </a:xfrm>
          <a:prstGeom prst="rect">
            <a:avLst/>
          </a:prstGeom>
          <a:gradFill rotWithShape="0">
            <a:gsLst>
              <a:gs pos="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6038" tIns="46038" rIns="46038" bIns="46038" anchor="ctr"/>
          <a:lstStyle/>
          <a:p>
            <a:pPr algn="r"/>
            <a:r>
              <a:rPr lang="en-US" sz="1600" b="1" dirty="0">
                <a:latin typeface="Arial" charset="0"/>
              </a:rPr>
              <a:t>FOR MORE INFO...</a:t>
            </a:r>
            <a:endParaRPr lang="en-US" dirty="0"/>
          </a:p>
        </p:txBody>
      </p:sp>
      <p:pic>
        <p:nvPicPr>
          <p:cNvPr id="8200" name="Picture 8" descr="m1032B_rkb_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209800"/>
            <a:ext cx="1928813" cy="2736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Rectangle 2"/>
          <p:cNvSpPr>
            <a:spLocks noGrp="1" noChangeArrowheads="1"/>
          </p:cNvSpPr>
          <p:nvPr>
            <p:ph type="title"/>
          </p:nvPr>
        </p:nvSpPr>
        <p:spPr>
          <a:xfrm>
            <a:off x="419100" y="533400"/>
            <a:ext cx="8382000" cy="1143000"/>
          </a:xfrm>
          <a:noFill/>
          <a:ln/>
        </p:spPr>
        <p:txBody>
          <a:bodyPr/>
          <a:lstStyle/>
          <a:p>
            <a:r>
              <a:rPr lang="en-US" sz="4000" dirty="0"/>
              <a:t>Model 1032B Classic® Splice Detector™ Technology</a:t>
            </a:r>
          </a:p>
        </p:txBody>
      </p:sp>
      <p:sp>
        <p:nvSpPr>
          <p:cNvPr id="9" name="Rectangle 4"/>
          <p:cNvSpPr txBox="1">
            <a:spLocks noChangeArrowheads="1"/>
          </p:cNvSpPr>
          <p:nvPr/>
        </p:nvSpPr>
        <p:spPr bwMode="auto">
          <a:xfrm>
            <a:off x="457200" y="57150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buNone/>
            </a:pPr>
            <a:r>
              <a:rPr lang="en-US" sz="1400" kern="0" dirty="0"/>
              <a:t>http://www.splicedetector.net/splicedetector_products/splice_joint_detector_technology.html</a:t>
            </a:r>
          </a:p>
          <a:p>
            <a:pPr>
              <a:buNone/>
            </a:pPr>
            <a:r>
              <a:rPr lang="en-US" sz="1400" kern="0" dirty="0"/>
              <a:t>http://www.splicedetector.com/splicedetector_products/m1032b_splicedetector.html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sz="4000" dirty="0"/>
              <a:t>Technology</a:t>
            </a:r>
          </a:p>
        </p:txBody>
      </p:sp>
      <p:pic>
        <p:nvPicPr>
          <p:cNvPr id="9225" name="Picture 9" descr="1032bLog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667000"/>
            <a:ext cx="8610600" cy="1827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sz="4000" dirty="0"/>
              <a:t>Overview of </a:t>
            </a:r>
            <a:r>
              <a:rPr lang="en-US" sz="4000" dirty="0" smtClean="0"/>
              <a:t>Benefits</a:t>
            </a:r>
            <a:endParaRPr lang="en-US" sz="4000" dirty="0"/>
          </a:p>
        </p:txBody>
      </p:sp>
      <p:sp>
        <p:nvSpPr>
          <p:cNvPr id="5124" name="Text Box 4"/>
          <p:cNvSpPr txBox="1">
            <a:spLocks noChangeArrowheads="1"/>
          </p:cNvSpPr>
          <p:nvPr/>
        </p:nvSpPr>
        <p:spPr bwMode="auto">
          <a:xfrm>
            <a:off x="839993" y="2362200"/>
            <a:ext cx="74676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Georgia" pitchFamily="18" charset="0"/>
              </a:rPr>
              <a:t>The Model 1032B Classic® Splice Detector™ Technology is designed to monitor non-metallic webs of material for the presence of splices (joints) and tearouts.  The Model 1032B Classic® Splice Detector™ Technology mounts center of web and is completely self calibrating to any product grade, web speed, or color.  It solves product quality issues at point of packaging or prior to subsequent conversion processes where splices may damage sensitive equipment like coating heads, print heads, embossers, etc…  The Model 1032B Classic® Splice Detector™ Technology is intended for finishing rooms, printers, laminators, coaters and any other conversion process.</a:t>
            </a:r>
          </a:p>
        </p:txBody>
      </p:sp>
      <p:pic>
        <p:nvPicPr>
          <p:cNvPr id="4" name="Picture 3"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lstStyle/>
          <a:p>
            <a:r>
              <a:rPr lang="en-US" sz="4000" dirty="0"/>
              <a:t>Features and Benefits</a:t>
            </a:r>
          </a:p>
        </p:txBody>
      </p:sp>
      <p:sp>
        <p:nvSpPr>
          <p:cNvPr id="10243" name="Rectangle 3"/>
          <p:cNvSpPr>
            <a:spLocks noGrp="1" noChangeArrowheads="1"/>
          </p:cNvSpPr>
          <p:nvPr>
            <p:ph type="body" idx="1"/>
          </p:nvPr>
        </p:nvSpPr>
        <p:spPr>
          <a:xfrm>
            <a:off x="685800" y="1981200"/>
            <a:ext cx="7772400" cy="838200"/>
          </a:xfrm>
          <a:noFill/>
          <a:ln/>
        </p:spPr>
        <p:txBody>
          <a:bodyPr/>
          <a:lstStyle/>
          <a:p>
            <a:r>
              <a:rPr lang="en-US" sz="2000" b="0" dirty="0">
                <a:latin typeface="Georgia" pitchFamily="18" charset="0"/>
              </a:rPr>
              <a:t>Every Model 1032B Classic® Splice Detector™ Technology is handcrafted to specific standards which facilitates inter-changeability and performance.</a:t>
            </a:r>
          </a:p>
        </p:txBody>
      </p:sp>
      <p:pic>
        <p:nvPicPr>
          <p:cNvPr id="10250" name="Picture 10" descr="c112162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256" y="2993571"/>
            <a:ext cx="4071343"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5"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sz="4000" dirty="0"/>
              <a:t>Features and Benefits</a:t>
            </a:r>
          </a:p>
        </p:txBody>
      </p:sp>
      <p:sp>
        <p:nvSpPr>
          <p:cNvPr id="6147" name="Rectangle 3"/>
          <p:cNvSpPr>
            <a:spLocks noGrp="1" noChangeArrowheads="1"/>
          </p:cNvSpPr>
          <p:nvPr>
            <p:ph type="body" sz="half" idx="1"/>
          </p:nvPr>
        </p:nvSpPr>
        <p:spPr>
          <a:xfrm>
            <a:off x="685800" y="1981200"/>
            <a:ext cx="7772400" cy="1676400"/>
          </a:xfrm>
          <a:noFill/>
          <a:ln/>
        </p:spPr>
        <p:txBody>
          <a:bodyPr/>
          <a:lstStyle/>
          <a:p>
            <a:pPr>
              <a:lnSpc>
                <a:spcPct val="80000"/>
              </a:lnSpc>
            </a:pPr>
            <a:r>
              <a:rPr lang="en-US" sz="1800" b="0" dirty="0">
                <a:latin typeface="Georgia" pitchFamily="18" charset="0"/>
              </a:rPr>
              <a:t>Patented in 1970, the Model 1032B Classic® Splice Detector™ Technology has become the leading splice (joint) detection system used worldwide.  While run off of 120/220VAC; 50/60Hz; Single Phase, this unit can be implemented anywhere in the world and provide either a 15VDC Digital pulse out for 7 milliseconds or a dry contact relay rated at 3 amps.  This unit is truly plug and play and can be easily integrated into many control devices commonly found in many production systems.</a:t>
            </a:r>
          </a:p>
        </p:txBody>
      </p:sp>
      <p:pic>
        <p:nvPicPr>
          <p:cNvPr id="6154" name="Picture 10" descr="IMG_01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114800"/>
            <a:ext cx="2741613" cy="1827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55" name="Picture 11" descr="IMG_01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886200"/>
            <a:ext cx="3025775" cy="1825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6"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dirty="0"/>
              <a:t>Features and Benefits</a:t>
            </a:r>
          </a:p>
        </p:txBody>
      </p:sp>
      <p:sp>
        <p:nvSpPr>
          <p:cNvPr id="51203" name="Rectangle 3"/>
          <p:cNvSpPr>
            <a:spLocks noGrp="1" noChangeArrowheads="1"/>
          </p:cNvSpPr>
          <p:nvPr>
            <p:ph type="body" idx="1"/>
          </p:nvPr>
        </p:nvSpPr>
        <p:spPr>
          <a:xfrm>
            <a:off x="685800" y="1981200"/>
            <a:ext cx="7772400" cy="685800"/>
          </a:xfrm>
        </p:spPr>
        <p:txBody>
          <a:bodyPr/>
          <a:lstStyle/>
          <a:p>
            <a:r>
              <a:rPr lang="en-US" sz="2000" b="0" dirty="0">
                <a:latin typeface="Georgia" pitchFamily="18" charset="0"/>
              </a:rPr>
              <a:t>The Model 1032B Classic® Splice Detector™ Technology </a:t>
            </a:r>
            <a:r>
              <a:rPr lang="en-US" sz="2000" b="0" dirty="0" smtClean="0">
                <a:latin typeface="Georgia" pitchFamily="18" charset="0"/>
              </a:rPr>
              <a:t>monitors </a:t>
            </a:r>
            <a:r>
              <a:rPr lang="en-US" sz="2000" b="0" dirty="0">
                <a:latin typeface="Georgia" pitchFamily="18" charset="0"/>
              </a:rPr>
              <a:t>any non-metallic web material including laminated grades.</a:t>
            </a:r>
          </a:p>
        </p:txBody>
      </p:sp>
      <p:pic>
        <p:nvPicPr>
          <p:cNvPr id="15" name="Picture 4" descr="2paperroll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714" y="3200400"/>
            <a:ext cx="15240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7" descr="04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7358" y="3048000"/>
            <a:ext cx="1919288" cy="1370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8" descr="24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176" y="4876800"/>
            <a:ext cx="1905000" cy="1373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9" descr="BindaM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1776" y="4871470"/>
            <a:ext cx="1828800" cy="1366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0" descr="folders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9176" y="4871470"/>
            <a:ext cx="1524000" cy="1366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 name="Picture 11" descr="kromeko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000" y="3197225"/>
            <a:ext cx="1673225" cy="1374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 name="Picture 12" descr="papi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1776" y="4648200"/>
            <a:ext cx="13716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51553" y="3222171"/>
            <a:ext cx="1765094"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descr="the vis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dirty="0"/>
              <a:t>Features and Benefits</a:t>
            </a:r>
          </a:p>
        </p:txBody>
      </p:sp>
      <p:sp>
        <p:nvSpPr>
          <p:cNvPr id="59395" name="Rectangle 3"/>
          <p:cNvSpPr>
            <a:spLocks noGrp="1" noChangeArrowheads="1"/>
          </p:cNvSpPr>
          <p:nvPr>
            <p:ph type="body" idx="1"/>
          </p:nvPr>
        </p:nvSpPr>
        <p:spPr>
          <a:xfrm>
            <a:off x="685800" y="1981200"/>
            <a:ext cx="7772400" cy="838200"/>
          </a:xfrm>
        </p:spPr>
        <p:txBody>
          <a:bodyPr/>
          <a:lstStyle/>
          <a:p>
            <a:r>
              <a:rPr lang="en-US" sz="2000" b="0" dirty="0" smtClean="0">
                <a:latin typeface="Georgia" pitchFamily="18" charset="0"/>
              </a:rPr>
              <a:t>The </a:t>
            </a:r>
            <a:r>
              <a:rPr lang="en-US" sz="2000" b="0" dirty="0">
                <a:latin typeface="Georgia" pitchFamily="18" charset="0"/>
              </a:rPr>
              <a:t>Model 1032B Classic® Splice Detector™ Technology </a:t>
            </a:r>
            <a:r>
              <a:rPr lang="en-US" sz="2000" b="0" dirty="0" smtClean="0">
                <a:latin typeface="Georgia" pitchFamily="18" charset="0"/>
              </a:rPr>
              <a:t>monitors </a:t>
            </a:r>
            <a:r>
              <a:rPr lang="en-US" sz="2000" b="0" dirty="0">
                <a:latin typeface="Georgia" pitchFamily="18" charset="0"/>
              </a:rPr>
              <a:t>single to multiple webs of material simultaneously at one inspection point.</a:t>
            </a:r>
            <a:endParaRPr lang="en-US" b="0" dirty="0">
              <a:latin typeface="Georgia" pitchFamily="18" charset="0"/>
            </a:endParaRPr>
          </a:p>
        </p:txBody>
      </p:sp>
      <p:pic>
        <p:nvPicPr>
          <p:cNvPr id="10" name="Picture 9"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1" name="Picture 4" descr="spot_sh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733800"/>
            <a:ext cx="1444625"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Picture 9" descr="IMG_69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3733800"/>
            <a:ext cx="2439988"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10" descr="IMG_69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3733800"/>
            <a:ext cx="2439988"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TotalTime>
  <Words>763</Words>
  <Application>Microsoft Office PowerPoint</Application>
  <PresentationFormat>On-screen Show (4:3)</PresentationFormat>
  <Paragraphs>111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System Overview</vt:lpstr>
      <vt:lpstr>Mission Statement</vt:lpstr>
      <vt:lpstr>Model 1032B Classic® Splice Detector™ Technology</vt:lpstr>
      <vt:lpstr>Technology</vt:lpstr>
      <vt:lpstr>Overview of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Applications</vt:lpstr>
      <vt:lpstr>Detection Results</vt:lpstr>
      <vt:lpstr>Power Requirements</vt:lpstr>
      <vt:lpstr>Typical Installation</vt:lpstr>
      <vt:lpstr>Typical Installation</vt:lpstr>
      <vt:lpstr>Typical Installation</vt:lpstr>
      <vt:lpstr>Installation on a coater/laminator</vt:lpstr>
      <vt:lpstr>References</vt:lpstr>
      <vt:lpstr>Related Websites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
  <cp:lastModifiedBy>Bruce T. Dobbie</cp:lastModifiedBy>
  <cp:revision>19</cp:revision>
  <dcterms:created xsi:type="dcterms:W3CDTF">1601-01-01T00:00:00Z</dcterms:created>
  <dcterms:modified xsi:type="dcterms:W3CDTF">2016-05-30T20:00:09Z</dcterms:modified>
</cp:coreProperties>
</file>