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6" r:id="rId2"/>
    <p:sldId id="259" r:id="rId3"/>
    <p:sldId id="260" r:id="rId4"/>
    <p:sldId id="261" r:id="rId5"/>
    <p:sldId id="257" r:id="rId6"/>
    <p:sldId id="290" r:id="rId7"/>
    <p:sldId id="262" r:id="rId8"/>
    <p:sldId id="258" r:id="rId9"/>
    <p:sldId id="279" r:id="rId10"/>
    <p:sldId id="283" r:id="rId11"/>
    <p:sldId id="282" r:id="rId12"/>
    <p:sldId id="281" r:id="rId13"/>
    <p:sldId id="280" r:id="rId14"/>
    <p:sldId id="286" r:id="rId15"/>
    <p:sldId id="284" r:id="rId16"/>
    <p:sldId id="264" r:id="rId17"/>
    <p:sldId id="267" r:id="rId18"/>
    <p:sldId id="285" r:id="rId19"/>
    <p:sldId id="288" r:id="rId20"/>
    <p:sldId id="287" r:id="rId21"/>
    <p:sldId id="265" r:id="rId22"/>
    <p:sldId id="271" r:id="rId23"/>
    <p:sldId id="269" r:id="rId24"/>
    <p:sldId id="289" r:id="rId25"/>
    <p:sldId id="275" r:id="rId26"/>
    <p:sldId id="276" r:id="rId27"/>
    <p:sldId id="278" r:id="rId28"/>
    <p:sldId id="266" r:id="rId29"/>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FC25C140-FC00-4EF7-A250-106DF2FFA7D3}" type="slidenum">
              <a:rPr lang="en-US"/>
              <a:pPr/>
              <a:t>‹#›</a:t>
            </a:fld>
            <a:endParaRPr lang="en-US"/>
          </a:p>
        </p:txBody>
      </p:sp>
    </p:spTree>
    <p:extLst>
      <p:ext uri="{BB962C8B-B14F-4D97-AF65-F5344CB8AC3E}">
        <p14:creationId xmlns:p14="http://schemas.microsoft.com/office/powerpoint/2010/main" val="4117599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D3F2DD-D8D2-439B-81E6-59F48DF54F22}"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59D63-76C8-4260-8FB4-14B7BD32D969}" type="slidenum">
              <a:rPr lang="en-US"/>
              <a:pPr/>
              <a:t>10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E3F2BC-5BF0-424A-A7A9-E1A7EE55C33B}"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C62E7-C987-4E32-BFD4-C25C1FC4E581}" type="slidenum">
              <a:rPr lang="en-US"/>
              <a:pPr/>
              <a:t>12</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8A0E2-4AF9-4C73-B542-F32ACC8EFAF9}" type="slidenum">
              <a:rPr lang="en-US"/>
              <a:pPr/>
              <a:t>13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03B64-AAC1-4E8C-AC66-295ABE36E754}" type="slidenum">
              <a:rPr lang="en-US"/>
              <a:pPr/>
              <a:t>14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BE5A6-A232-4B00-8CA9-C0FCD3090D04}" type="slidenum">
              <a:rPr lang="en-US"/>
              <a:pPr/>
              <a:t>15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2B04D-A505-4265-BC63-5AF22FD8D879}" type="slidenum">
              <a:rPr lang="en-US"/>
              <a:pPr/>
              <a:t>16</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9816F-E81D-46CC-B6C6-E741E1D3D3AD}" type="slidenum">
              <a:rPr lang="en-US"/>
              <a:pPr/>
              <a:t>17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C505C-1143-479A-B749-3EDC116DFE83}" type="slidenum">
              <a:rPr lang="en-US"/>
              <a:pPr/>
              <a:t>18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26D5D-1521-480B-85FB-EAA716CCAB0C}" type="slidenum">
              <a:rPr lang="en-US"/>
              <a:pPr/>
              <a:t>19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8188ED-6EE6-46EB-9FE3-761DFB5E5725}"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7DDA3-5ACD-4A3F-ACCC-10411F7DDB1F}" type="slidenum">
              <a:rPr lang="en-US"/>
              <a:pPr/>
              <a:t>20</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657C3-5B9D-4ECD-9E10-74EFDAA3DB22}" type="slidenum">
              <a:rPr lang="en-US"/>
              <a:pPr/>
              <a:t>21</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2659D-A234-49EC-AFB2-97EA1813B09C}" type="slidenum">
              <a:rPr lang="en-US"/>
              <a:pPr/>
              <a:t>22</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903E0-AB81-4F84-9CE0-B513E53F36D9}" type="slidenum">
              <a:rPr lang="en-US"/>
              <a:pPr/>
              <a:t>23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F58EA-884B-477C-8E87-89C72B5B03D4}" type="slidenum">
              <a:rPr lang="en-US"/>
              <a:pPr/>
              <a:t>24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4F600-281C-4204-B34A-6654D54D5813}" type="slidenum">
              <a:rPr lang="en-US"/>
              <a:pPr/>
              <a:t>25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45BC3-CF49-45AC-8129-447836E4DFCD}" type="slidenum">
              <a:rPr lang="en-US"/>
              <a:pPr/>
              <a:t>26</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02D0B3-74BD-45BE-A04C-1E95F6BEF9F4}" type="slidenum">
              <a:rPr lang="en-US"/>
              <a:pPr/>
              <a:t>27</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BF8F02-C11C-4331-83EB-164666D691C8}" type="slidenum">
              <a:rPr lang="en-US"/>
              <a:pPr/>
              <a:t>28</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633BB1-5DAD-46FD-BB74-7BB0AB72424C}"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D6CEA-5FCC-446B-A313-C8D5FCD02C38}" type="slidenum">
              <a:rPr lang="en-US"/>
              <a:pPr/>
              <a:t>4</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A16AB-67DE-45F5-999E-9FEB539C640B}"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E9FA4-BE33-4765-A9D0-40E303082F90}" type="slidenum">
              <a:rPr lang="en-US"/>
              <a:pPr/>
              <a:t>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A70B7-4383-41A1-87D0-69465BD4B1C0}"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53502-7C6E-4C93-9D80-A9D09E0F063A}"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79CA5-F9C1-4C35-9F2E-D4814329682C}" type="slidenum">
              <a:rPr lang="en-US"/>
              <a:pPr/>
              <a:t>9</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a:p>
        </p:txBody>
      </p:sp>
      <p:sp>
        <p:nvSpPr>
          <p:cNvPr id="3079" name="Rectangle 7"/>
          <p:cNvSpPr>
            <a:spLocks noGrp="1" noChangeArrowheads="1"/>
          </p:cNvSpPr>
          <p:nvPr>
            <p:ph type="ftr" sz="quarter" idx="3"/>
          </p:nvPr>
        </p:nvSpPr>
        <p:spPr/>
        <p:txBody>
          <a:bodyPr/>
          <a:lstStyle>
            <a:lvl1pPr>
              <a:defRPr/>
            </a:lvl1pPr>
          </a:lstStyle>
          <a:p>
            <a:endParaRPr lang="en-US"/>
          </a:p>
        </p:txBody>
      </p:sp>
      <p:sp>
        <p:nvSpPr>
          <p:cNvPr id="3080" name="Rectangle 8"/>
          <p:cNvSpPr>
            <a:spLocks noGrp="1" noChangeArrowheads="1"/>
          </p:cNvSpPr>
          <p:nvPr>
            <p:ph type="sldNum" sz="quarter" idx="4"/>
          </p:nvPr>
        </p:nvSpPr>
        <p:spPr/>
        <p:txBody>
          <a:bodyPr/>
          <a:lstStyle>
            <a:lvl1pPr>
              <a:defRPr/>
            </a:lvl1pPr>
          </a:lstStyle>
          <a:p>
            <a:endParaRPr lang="en-US"/>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3136464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28126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a:p>
        </p:txBody>
      </p:sp>
    </p:spTree>
    <p:extLst>
      <p:ext uri="{BB962C8B-B14F-4D97-AF65-F5344CB8AC3E}">
        <p14:creationId xmlns:p14="http://schemas.microsoft.com/office/powerpoint/2010/main" val="3515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73967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96434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556530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84783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13562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95515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288994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endParaRPr lang="en-US"/>
          </a:p>
        </p:txBody>
      </p:sp>
    </p:spTree>
    <p:extLst>
      <p:ext uri="{BB962C8B-B14F-4D97-AF65-F5344CB8AC3E}">
        <p14:creationId xmlns:p14="http://schemas.microsoft.com/office/powerpoint/2010/main" val="1634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0.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2.jpeg"/><Relationship Id="rId4" Type="http://schemas.openxmlformats.org/officeDocument/2006/relationships/image" Target="../media/image30.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jpeg"/><Relationship Id="rId7"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1000" y="3886200"/>
            <a:ext cx="8382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kumimoji="1" sz="3200" b="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l">
              <a:lnSpc>
                <a:spcPct val="150000"/>
              </a:lnSpc>
              <a:spcBef>
                <a:spcPts val="0"/>
              </a:spcBef>
            </a:pPr>
            <a:r>
              <a:rPr lang="en-US" sz="2800" b="1" kern="0" dirty="0">
                <a:latin typeface="Georgia" pitchFamily="18" charset="0"/>
              </a:rPr>
              <a:t>Model 1122 Abolisher® Reject Gate Control™ </a:t>
            </a:r>
            <a:r>
              <a:rPr lang="en-US" sz="2800" b="1" kern="0" dirty="0" smtClean="0">
                <a:latin typeface="Georgia" pitchFamily="18" charset="0"/>
              </a:rPr>
              <a:t>Technology</a:t>
            </a:r>
          </a:p>
          <a:p>
            <a:pPr algn="l">
              <a:lnSpc>
                <a:spcPct val="150000"/>
              </a:lnSpc>
              <a:spcBef>
                <a:spcPts val="0"/>
              </a:spcBef>
            </a:pPr>
            <a:r>
              <a:rPr lang="en-US" sz="2800" b="1" kern="0" dirty="0" smtClean="0">
                <a:latin typeface="Georgia" pitchFamily="18" charset="0"/>
              </a:rPr>
              <a:t>Bruce </a:t>
            </a:r>
            <a:r>
              <a:rPr lang="en-US" sz="2800" b="1" kern="0" dirty="0">
                <a:latin typeface="Georgia" pitchFamily="18" charset="0"/>
              </a:rPr>
              <a:t>T. </a:t>
            </a:r>
            <a:r>
              <a:rPr lang="en-US" sz="2800" b="1" kern="0" dirty="0" smtClean="0">
                <a:latin typeface="Georgia" pitchFamily="18" charset="0"/>
              </a:rPr>
              <a:t>Dobbie</a:t>
            </a:r>
          </a:p>
          <a:p>
            <a:pPr algn="l">
              <a:lnSpc>
                <a:spcPct val="150000"/>
              </a:lnSpc>
              <a:spcBef>
                <a:spcPts val="0"/>
              </a:spcBef>
            </a:pPr>
            <a:endParaRPr lang="en-US" sz="1000" b="1" kern="0" dirty="0" smtClean="0">
              <a:latin typeface="Georgia" pitchFamily="18" charset="0"/>
            </a:endParaRPr>
          </a:p>
          <a:p>
            <a:pPr algn="l">
              <a:lnSpc>
                <a:spcPct val="150000"/>
              </a:lnSpc>
              <a:spcBef>
                <a:spcPts val="0"/>
              </a:spcBef>
            </a:pPr>
            <a:r>
              <a:rPr lang="en-US" sz="1000" b="1" kern="0" dirty="0">
                <a:latin typeface="Georgia" pitchFamily="18" charset="0"/>
              </a:rPr>
              <a:t>Copyright© R.K.B. OPTO-ELECTRONICS, INC.  All rights reserved.</a:t>
            </a:r>
          </a:p>
          <a:p>
            <a:pPr algn="l">
              <a:lnSpc>
                <a:spcPct val="150000"/>
              </a:lnSpc>
              <a:spcBef>
                <a:spcPts val="0"/>
              </a:spcBef>
            </a:pPr>
            <a:endParaRPr lang="en-US" sz="2800" b="1" kern="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t>Features and Benefits</a:t>
            </a:r>
          </a:p>
        </p:txBody>
      </p:sp>
      <p:sp>
        <p:nvSpPr>
          <p:cNvPr id="59395" name="Rectangle 3"/>
          <p:cNvSpPr>
            <a:spLocks noGrp="1" noChangeArrowheads="1"/>
          </p:cNvSpPr>
          <p:nvPr>
            <p:ph type="body" idx="1"/>
          </p:nvPr>
        </p:nvSpPr>
        <p:spPr>
          <a:xfrm>
            <a:off x="685800" y="1981200"/>
            <a:ext cx="7772400" cy="1066800"/>
          </a:xfrm>
        </p:spPr>
        <p:txBody>
          <a:bodyPr/>
          <a:lstStyle/>
          <a:p>
            <a:r>
              <a:rPr lang="en-US" sz="2000" b="0">
                <a:latin typeface="Georgia" pitchFamily="18" charset="0"/>
              </a:rPr>
              <a:t>Can be interfaced with any inspection system from any company monitoring one or multiple webs.  Widely used with SDT splice detectors and FCS-WIS systems.</a:t>
            </a:r>
            <a:endParaRPr lang="en-US" b="0">
              <a:latin typeface="Georgia" pitchFamily="18" charset="0"/>
            </a:endParaRPr>
          </a:p>
        </p:txBody>
      </p:sp>
      <p:pic>
        <p:nvPicPr>
          <p:cNvPr id="59400"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0" name="Picture 4" descr="spot_sh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29" y="3352800"/>
            <a:ext cx="1444625"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1" name="Picture 9" descr="IMG_69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0029" y="4038600"/>
            <a:ext cx="2439988" cy="1830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11" descr="m3030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598" y="3352800"/>
            <a:ext cx="341947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t>Features and Benefits</a:t>
            </a:r>
          </a:p>
        </p:txBody>
      </p:sp>
      <p:sp>
        <p:nvSpPr>
          <p:cNvPr id="57347" name="Rectangle 3"/>
          <p:cNvSpPr>
            <a:spLocks noGrp="1" noChangeArrowheads="1"/>
          </p:cNvSpPr>
          <p:nvPr>
            <p:ph type="body" idx="1"/>
          </p:nvPr>
        </p:nvSpPr>
        <p:spPr>
          <a:xfrm>
            <a:off x="685800" y="1981200"/>
            <a:ext cx="7772400" cy="762000"/>
          </a:xfrm>
        </p:spPr>
        <p:txBody>
          <a:bodyPr/>
          <a:lstStyle/>
          <a:p>
            <a:r>
              <a:rPr lang="en-US" sz="2000" b="0">
                <a:latin typeface="Georgia" pitchFamily="18" charset="0"/>
              </a:rPr>
              <a:t>Unaffected by material basis weight changes, color, defect types or process speed.</a:t>
            </a:r>
          </a:p>
        </p:txBody>
      </p:sp>
      <p:pic>
        <p:nvPicPr>
          <p:cNvPr id="57352"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2" name="Picture 11" descr="coating_skip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4114800"/>
            <a:ext cx="2439988" cy="1830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3" name="Picture 12" descr="coatingscratch_reno_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124200"/>
            <a:ext cx="24384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13" descr="coastingstreak_Weyerhaeuser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3124200"/>
            <a:ext cx="1463675" cy="19510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14" descr="coating_void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4114800"/>
            <a:ext cx="2439988" cy="1830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15" descr="film_defect_0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72200" y="3124200"/>
            <a:ext cx="2559050" cy="18303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dirty="0"/>
              <a:t>Features and Benefits</a:t>
            </a:r>
          </a:p>
        </p:txBody>
      </p:sp>
      <p:sp>
        <p:nvSpPr>
          <p:cNvPr id="55299" name="Rectangle 3"/>
          <p:cNvSpPr>
            <a:spLocks noGrp="1" noChangeArrowheads="1"/>
          </p:cNvSpPr>
          <p:nvPr>
            <p:ph type="body" idx="1"/>
          </p:nvPr>
        </p:nvSpPr>
        <p:spPr>
          <a:xfrm>
            <a:off x="685800" y="1981200"/>
            <a:ext cx="7772400" cy="533400"/>
          </a:xfrm>
        </p:spPr>
        <p:txBody>
          <a:bodyPr/>
          <a:lstStyle/>
          <a:p>
            <a:r>
              <a:rPr lang="en-US" sz="2000" b="0">
                <a:latin typeface="Georgia" pitchFamily="18" charset="0"/>
              </a:rPr>
              <a:t>Unaffected by printed material.</a:t>
            </a:r>
          </a:p>
        </p:txBody>
      </p:sp>
      <p:pic>
        <p:nvPicPr>
          <p:cNvPr id="55306"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 name="Picture 4" descr="02272007enewspl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094" y="2590800"/>
            <a:ext cx="118753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4" name="Picture 5" descr="client-spl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086" y="2590800"/>
            <a:ext cx="2548098"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6" descr="fami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2086" y="2590800"/>
            <a:ext cx="2116386"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6" name="Picture 7" descr="Imag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0085" y="4800600"/>
            <a:ext cx="158157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7" name="Picture 8" descr="j017773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6094" y="4800600"/>
            <a:ext cx="2469600"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8" name="Picture 9"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6486" y="4724400"/>
            <a:ext cx="1257642" cy="16459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4000" dirty="0"/>
              <a:t>Features and Benefits</a:t>
            </a:r>
          </a:p>
        </p:txBody>
      </p:sp>
      <p:sp>
        <p:nvSpPr>
          <p:cNvPr id="53251" name="Rectangle 3"/>
          <p:cNvSpPr>
            <a:spLocks noGrp="1" noChangeArrowheads="1"/>
          </p:cNvSpPr>
          <p:nvPr>
            <p:ph type="body" idx="1"/>
          </p:nvPr>
        </p:nvSpPr>
        <p:spPr>
          <a:xfrm>
            <a:off x="685800" y="1981200"/>
            <a:ext cx="7772400" cy="533400"/>
          </a:xfrm>
        </p:spPr>
        <p:txBody>
          <a:bodyPr/>
          <a:lstStyle/>
          <a:p>
            <a:pPr>
              <a:lnSpc>
                <a:spcPct val="80000"/>
              </a:lnSpc>
            </a:pPr>
            <a:r>
              <a:rPr lang="en-US" sz="1800" b="0">
                <a:latin typeface="Georgia" pitchFamily="18" charset="0"/>
              </a:rPr>
              <a:t>Special splice tapes or color marking do not affect detection and rejection.</a:t>
            </a:r>
          </a:p>
        </p:txBody>
      </p:sp>
      <p:pic>
        <p:nvPicPr>
          <p:cNvPr id="53252" name="Picture 4" descr="2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67000"/>
            <a:ext cx="2057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3" name="Picture 5" descr="2146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48200"/>
            <a:ext cx="16446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53255" name="Picture 7" descr="Repulpable_splicing_ta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667000"/>
            <a:ext cx="2439988" cy="1831975"/>
          </a:xfrm>
          <a:prstGeom prst="rect">
            <a:avLst/>
          </a:prstGeom>
          <a:noFill/>
          <a:extLst>
            <a:ext uri="{909E8E84-426E-40DD-AFC4-6F175D3DCCD1}">
              <a14:hiddenFill xmlns:a14="http://schemas.microsoft.com/office/drawing/2010/main">
                <a:solidFill>
                  <a:srgbClr val="FFFFFF"/>
                </a:solidFill>
              </a14:hiddenFill>
            </a:ext>
          </a:extLst>
        </p:spPr>
      </p:pic>
      <p:pic>
        <p:nvPicPr>
          <p:cNvPr id="53256" name="Picture 8" descr="4876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7" name="Picture 9" descr="8267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0" y="4648200"/>
            <a:ext cx="216693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Green_PET_Film_Splicing_Tape_7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6482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59" name="Picture 11" descr="Images_anti-slip-adhesive-tape-13634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48000" y="2667000"/>
            <a:ext cx="27336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3260" name="Picture 12" descr="the vis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t>Features and Benefits</a:t>
            </a:r>
          </a:p>
        </p:txBody>
      </p:sp>
      <p:sp>
        <p:nvSpPr>
          <p:cNvPr id="65539" name="Rectangle 3"/>
          <p:cNvSpPr>
            <a:spLocks noGrp="1" noChangeArrowheads="1"/>
          </p:cNvSpPr>
          <p:nvPr>
            <p:ph type="body" idx="1"/>
          </p:nvPr>
        </p:nvSpPr>
        <p:spPr>
          <a:xfrm>
            <a:off x="685800" y="1981200"/>
            <a:ext cx="7772400" cy="762000"/>
          </a:xfrm>
        </p:spPr>
        <p:txBody>
          <a:bodyPr/>
          <a:lstStyle/>
          <a:p>
            <a:pPr>
              <a:lnSpc>
                <a:spcPct val="80000"/>
              </a:lnSpc>
            </a:pPr>
            <a:r>
              <a:rPr lang="en-US" sz="1800" b="0" dirty="0">
                <a:latin typeface="Georgia" pitchFamily="18" charset="0"/>
              </a:rPr>
              <a:t>The Model 1122 Abolisher® Reject Gate Control™ Technology incorporates state-of-the-art electronic design circuitry, components, filtering and processing techniques unequaled in the industry. </a:t>
            </a:r>
          </a:p>
        </p:txBody>
      </p:sp>
      <p:pic>
        <p:nvPicPr>
          <p:cNvPr id="6554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2" descr="m1122_RCC_001 (4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200400"/>
            <a:ext cx="32639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3" descr="m1122_RCC_001 (3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200400"/>
            <a:ext cx="3656013"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a:t>Features and Benefits</a:t>
            </a:r>
          </a:p>
        </p:txBody>
      </p:sp>
      <p:sp>
        <p:nvSpPr>
          <p:cNvPr id="61443" name="Rectangle 3"/>
          <p:cNvSpPr>
            <a:spLocks noGrp="1" noChangeArrowheads="1"/>
          </p:cNvSpPr>
          <p:nvPr>
            <p:ph type="body" idx="1"/>
          </p:nvPr>
        </p:nvSpPr>
        <p:spPr>
          <a:xfrm>
            <a:off x="685800" y="1981200"/>
            <a:ext cx="7772400" cy="457200"/>
          </a:xfrm>
        </p:spPr>
        <p:txBody>
          <a:bodyPr/>
          <a:lstStyle/>
          <a:p>
            <a:r>
              <a:rPr lang="en-US" sz="2000" b="0">
                <a:latin typeface="Georgia" pitchFamily="18" charset="0"/>
              </a:rPr>
              <a:t>State-of-the-Art Proprietary Processing.</a:t>
            </a:r>
          </a:p>
        </p:txBody>
      </p:sp>
      <p:pic>
        <p:nvPicPr>
          <p:cNvPr id="6144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13" descr="m1122_RCC_001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137" y="2590800"/>
            <a:ext cx="493751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t>Features and Benefits</a:t>
            </a:r>
          </a:p>
        </p:txBody>
      </p:sp>
      <p:sp>
        <p:nvSpPr>
          <p:cNvPr id="12291" name="Rectangle 3"/>
          <p:cNvSpPr>
            <a:spLocks noGrp="1" noChangeArrowheads="1"/>
          </p:cNvSpPr>
          <p:nvPr>
            <p:ph type="body" idx="1"/>
          </p:nvPr>
        </p:nvSpPr>
        <p:spPr>
          <a:xfrm>
            <a:off x="685800" y="1981200"/>
            <a:ext cx="7772400" cy="1143000"/>
          </a:xfrm>
          <a:noFill/>
          <a:ln/>
        </p:spPr>
        <p:txBody>
          <a:bodyPr/>
          <a:lstStyle/>
          <a:p>
            <a:pPr>
              <a:lnSpc>
                <a:spcPct val="80000"/>
              </a:lnSpc>
            </a:pPr>
            <a:r>
              <a:rPr lang="en-US" sz="2000" b="0">
                <a:latin typeface="Georgia" pitchFamily="18" charset="0"/>
              </a:rPr>
              <a:t>Highly visible indicator lamps and optional audio/visual alarms provide immediate alert to operational staff.  Provide user friendly outputs you can actually use too process control instrumentation.</a:t>
            </a:r>
          </a:p>
        </p:txBody>
      </p:sp>
      <p:pic>
        <p:nvPicPr>
          <p:cNvPr id="12297"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6" name="Picture 14" descr="m1122_RCC_001 (3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397" y="330708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a:t>Features and Benefits</a:t>
            </a:r>
          </a:p>
        </p:txBody>
      </p:sp>
      <p:sp>
        <p:nvSpPr>
          <p:cNvPr id="26627" name="Rectangle 3"/>
          <p:cNvSpPr>
            <a:spLocks noGrp="1" noChangeArrowheads="1"/>
          </p:cNvSpPr>
          <p:nvPr>
            <p:ph type="body" idx="1"/>
          </p:nvPr>
        </p:nvSpPr>
        <p:spPr>
          <a:xfrm>
            <a:off x="685800" y="1981200"/>
            <a:ext cx="7772400" cy="914400"/>
          </a:xfrm>
        </p:spPr>
        <p:txBody>
          <a:bodyPr/>
          <a:lstStyle/>
          <a:p>
            <a:pPr>
              <a:lnSpc>
                <a:spcPct val="80000"/>
              </a:lnSpc>
            </a:pPr>
            <a:r>
              <a:rPr lang="en-US" sz="2000" b="0">
                <a:latin typeface="Georgia" pitchFamily="18" charset="0"/>
              </a:rPr>
              <a:t>Military type connections ensure solid electrical specifications are maintained and environmental protection is achieved.</a:t>
            </a:r>
          </a:p>
        </p:txBody>
      </p:sp>
      <p:pic>
        <p:nvPicPr>
          <p:cNvPr id="26631"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8" descr="104_04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048000"/>
            <a:ext cx="2916238" cy="27400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dirty="0"/>
              <a:t>Features and Benefits</a:t>
            </a:r>
          </a:p>
        </p:txBody>
      </p:sp>
      <p:sp>
        <p:nvSpPr>
          <p:cNvPr id="63491" name="Rectangle 3"/>
          <p:cNvSpPr>
            <a:spLocks noGrp="1" noChangeArrowheads="1"/>
          </p:cNvSpPr>
          <p:nvPr>
            <p:ph type="body" idx="1"/>
          </p:nvPr>
        </p:nvSpPr>
        <p:spPr/>
        <p:txBody>
          <a:bodyPr/>
          <a:lstStyle/>
          <a:p>
            <a:endParaRPr lang="en-US"/>
          </a:p>
          <a:p>
            <a:endParaRPr lang="en-US"/>
          </a:p>
          <a:p>
            <a:endParaRPr lang="en-US"/>
          </a:p>
          <a:p>
            <a:endParaRPr lang="en-US"/>
          </a:p>
        </p:txBody>
      </p:sp>
      <p:sp>
        <p:nvSpPr>
          <p:cNvPr id="63492" name="Rectangle 4"/>
          <p:cNvSpPr>
            <a:spLocks noChangeArrowheads="1"/>
          </p:cNvSpPr>
          <p:nvPr/>
        </p:nvSpPr>
        <p:spPr bwMode="auto">
          <a:xfrm>
            <a:off x="838200" y="21336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nSpc>
                <a:spcPct val="90000"/>
              </a:lnSpc>
              <a:spcBef>
                <a:spcPct val="20000"/>
              </a:spcBef>
              <a:buClr>
                <a:schemeClr val="accent2"/>
              </a:buClr>
              <a:buSzPct val="80000"/>
              <a:buFont typeface="Wingdings" pitchFamily="2" charset="2"/>
              <a:buChar char="l"/>
            </a:pPr>
            <a:r>
              <a:rPr lang="en-US" sz="2000">
                <a:latin typeface="Georgia" pitchFamily="18" charset="0"/>
              </a:rPr>
              <a:t>Automatic calibration verification of sheet length and reject settings.</a:t>
            </a:r>
          </a:p>
        </p:txBody>
      </p:sp>
      <p:pic>
        <p:nvPicPr>
          <p:cNvPr id="63494"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11" descr="APP_PindoDeli_Indonesia_6919 (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6368" y="2868706"/>
            <a:ext cx="426571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t>Features and Benefits</a:t>
            </a:r>
          </a:p>
        </p:txBody>
      </p:sp>
      <p:sp>
        <p:nvSpPr>
          <p:cNvPr id="69635" name="Rectangle 3"/>
          <p:cNvSpPr>
            <a:spLocks noGrp="1" noChangeArrowheads="1"/>
          </p:cNvSpPr>
          <p:nvPr>
            <p:ph type="body" idx="1"/>
          </p:nvPr>
        </p:nvSpPr>
        <p:spPr>
          <a:xfrm>
            <a:off x="685800" y="2058194"/>
            <a:ext cx="7772400" cy="3961606"/>
          </a:xfrm>
        </p:spPr>
        <p:txBody>
          <a:bodyPr/>
          <a:lstStyle/>
          <a:p>
            <a:r>
              <a:rPr lang="en-US" dirty="0"/>
              <a:t>Meets quality initiative and ISO requirements.</a:t>
            </a:r>
          </a:p>
          <a:p>
            <a:r>
              <a:rPr lang="en-US" dirty="0"/>
              <a:t>Operation 24/7 without the need for operational intervention.</a:t>
            </a:r>
          </a:p>
          <a:p>
            <a:r>
              <a:rPr lang="en-US" dirty="0"/>
              <a:t>Eliminate the need for manual rejection of defects</a:t>
            </a:r>
            <a:r>
              <a:rPr lang="en-US" dirty="0" smtClean="0"/>
              <a:t>.</a:t>
            </a:r>
          </a:p>
          <a:p>
            <a:r>
              <a:rPr lang="en-US" dirty="0" smtClean="0"/>
              <a:t>CE, CCC and RoHS Compliant</a:t>
            </a:r>
            <a:endParaRPr lang="en-US" dirty="0"/>
          </a:p>
        </p:txBody>
      </p:sp>
      <p:pic>
        <p:nvPicPr>
          <p:cNvPr id="696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198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sz="4000" dirty="0"/>
              <a:t>Mission Statement</a:t>
            </a:r>
          </a:p>
        </p:txBody>
      </p:sp>
      <p:pic>
        <p:nvPicPr>
          <p:cNvPr id="717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txBox="1">
            <a:spLocks noChangeArrowheads="1"/>
          </p:cNvSpPr>
          <p:nvPr/>
        </p:nvSpPr>
        <p:spPr bwMode="auto">
          <a:xfrm>
            <a:off x="685800" y="2819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90000"/>
              </a:lnSpc>
              <a:spcBef>
                <a:spcPct val="0"/>
              </a:spcBef>
              <a:buClrTx/>
              <a:buFont typeface="Times New Roman" pitchFamily="18" charset="0"/>
              <a:buNone/>
            </a:pPr>
            <a:r>
              <a:rPr lang="en-US" sz="2000" kern="0" dirty="0" smtClean="0">
                <a:latin typeface="Georgia" pitchFamily="18" charset="0"/>
              </a:rPr>
              <a:t>Splice Detector Technologies is a designer and manufacturer of high speed splice, tearout, missing ply and web break detection equipment and related products.  We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2000" kern="0" dirty="0">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t>Applications</a:t>
            </a:r>
          </a:p>
        </p:txBody>
      </p:sp>
      <p:sp>
        <p:nvSpPr>
          <p:cNvPr id="67587" name="Rectangle 3"/>
          <p:cNvSpPr>
            <a:spLocks noGrp="1" noChangeArrowheads="1"/>
          </p:cNvSpPr>
          <p:nvPr>
            <p:ph type="body" idx="1"/>
          </p:nvPr>
        </p:nvSpPr>
        <p:spPr>
          <a:xfrm>
            <a:off x="1066800" y="2971800"/>
            <a:ext cx="7086600" cy="1905000"/>
          </a:xfrm>
        </p:spPr>
        <p:txBody>
          <a:bodyPr/>
          <a:lstStyle/>
          <a:p>
            <a:r>
              <a:rPr lang="en-US" dirty="0"/>
              <a:t>Sheeters</a:t>
            </a:r>
          </a:p>
          <a:p>
            <a:r>
              <a:rPr lang="en-US" dirty="0"/>
              <a:t>Or any process machine that has rejection capabilities</a:t>
            </a:r>
          </a:p>
        </p:txBody>
      </p:sp>
      <p:pic>
        <p:nvPicPr>
          <p:cNvPr id="67588"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t>Detection Results</a:t>
            </a:r>
          </a:p>
        </p:txBody>
      </p:sp>
      <p:sp>
        <p:nvSpPr>
          <p:cNvPr id="13315" name="Rectangle 3"/>
          <p:cNvSpPr>
            <a:spLocks noGrp="1" noChangeArrowheads="1"/>
          </p:cNvSpPr>
          <p:nvPr>
            <p:ph type="body" idx="1"/>
          </p:nvPr>
        </p:nvSpPr>
        <p:spPr>
          <a:xfrm>
            <a:off x="685800" y="1981200"/>
            <a:ext cx="7772400" cy="457200"/>
          </a:xfrm>
          <a:noFill/>
          <a:ln/>
        </p:spPr>
        <p:txBody>
          <a:bodyPr/>
          <a:lstStyle/>
          <a:p>
            <a:pPr>
              <a:lnSpc>
                <a:spcPct val="80000"/>
              </a:lnSpc>
            </a:pPr>
            <a:r>
              <a:rPr lang="en-US" sz="2000" b="0">
                <a:latin typeface="Georgia" pitchFamily="18" charset="0"/>
              </a:rPr>
              <a:t>The result is the rejection of any defect or splice type fault.</a:t>
            </a:r>
          </a:p>
        </p:txBody>
      </p:sp>
      <p:pic>
        <p:nvPicPr>
          <p:cNvPr id="13322" name="Picture 10"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3327" name="Picture 15" descr="splice_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572000"/>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spot_defect_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2514600"/>
            <a:ext cx="3108325" cy="1830388"/>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hole_defect_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800" y="4572000"/>
            <a:ext cx="2120900" cy="1830388"/>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coating_streak_mwv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2514600"/>
            <a:ext cx="301625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coating_streak_mwv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4572000"/>
            <a:ext cx="2668588" cy="1830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dirty="0"/>
              <a:t>Power Requirements</a:t>
            </a:r>
          </a:p>
        </p:txBody>
      </p:sp>
      <p:pic>
        <p:nvPicPr>
          <p:cNvPr id="34822" name="Picture 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34830" name="Rectangle 14"/>
          <p:cNvSpPr>
            <a:spLocks noGrp="1" noChangeArrowheads="1"/>
          </p:cNvSpPr>
          <p:nvPr>
            <p:ph type="body" idx="1"/>
          </p:nvPr>
        </p:nvSpPr>
        <p:spPr>
          <a:xfrm>
            <a:off x="1752600" y="2438400"/>
            <a:ext cx="5562600" cy="3200400"/>
          </a:xfrm>
          <a:noFill/>
          <a:ln/>
        </p:spPr>
        <p:txBody>
          <a:bodyPr/>
          <a:lstStyle/>
          <a:p>
            <a:pPr>
              <a:buFont typeface="Wingdings" pitchFamily="2" charset="2"/>
              <a:buNone/>
            </a:pPr>
            <a:r>
              <a:rPr lang="en-US" sz="1600">
                <a:latin typeface="Georgia" pitchFamily="18" charset="0"/>
              </a:rPr>
              <a:t>Inputs required ‑  115 VAC, 50‑60 cps, 1 amp</a:t>
            </a:r>
          </a:p>
          <a:p>
            <a:pPr>
              <a:buFont typeface="Wingdings" pitchFamily="2" charset="2"/>
              <a:buNone/>
            </a:pPr>
            <a:r>
              <a:rPr lang="en-US" sz="1600">
                <a:latin typeface="Georgia" pitchFamily="18" charset="0"/>
              </a:rPr>
              <a:t>Defect signals ‑ Positive going 12 +/‑  3  volt pulses</a:t>
            </a:r>
          </a:p>
          <a:p>
            <a:pPr>
              <a:buFont typeface="Wingdings" pitchFamily="2" charset="2"/>
              <a:buNone/>
            </a:pPr>
            <a:r>
              <a:rPr lang="en-US" sz="1600">
                <a:latin typeface="Georgia" pitchFamily="18" charset="0"/>
              </a:rPr>
              <a:t>                          of  at least 100 microsecond duration</a:t>
            </a:r>
          </a:p>
          <a:p>
            <a:pPr>
              <a:buFont typeface="Wingdings" pitchFamily="2" charset="2"/>
              <a:buNone/>
            </a:pPr>
            <a:r>
              <a:rPr lang="en-US" sz="1600">
                <a:latin typeface="Georgia" pitchFamily="18" charset="0"/>
              </a:rPr>
              <a:t>                          are  required.  These  may  originate</a:t>
            </a:r>
          </a:p>
          <a:p>
            <a:pPr>
              <a:buFont typeface="Wingdings" pitchFamily="2" charset="2"/>
              <a:buNone/>
            </a:pPr>
            <a:r>
              <a:rPr lang="en-US" sz="1600">
                <a:latin typeface="Georgia" pitchFamily="18" charset="0"/>
              </a:rPr>
              <a:t>                          from  an  detecting equipment such as</a:t>
            </a:r>
          </a:p>
          <a:p>
            <a:pPr>
              <a:buFont typeface="Wingdings" pitchFamily="2" charset="2"/>
              <a:buNone/>
            </a:pPr>
            <a:r>
              <a:rPr lang="en-US" sz="1600">
                <a:latin typeface="Georgia" pitchFamily="18" charset="0"/>
              </a:rPr>
              <a:t>                          the R.K.B. Model 1032 Splice Detector</a:t>
            </a:r>
          </a:p>
          <a:p>
            <a:pPr>
              <a:buFont typeface="Wingdings" pitchFamily="2" charset="2"/>
              <a:buNone/>
            </a:pPr>
            <a:r>
              <a:rPr lang="en-US" sz="1600">
                <a:latin typeface="Georgia" pitchFamily="18" charset="0"/>
              </a:rPr>
              <a:t>                          or other devices.</a:t>
            </a:r>
          </a:p>
          <a:p>
            <a:pPr>
              <a:buFont typeface="Wingdings" pitchFamily="2" charset="2"/>
              <a:buNone/>
            </a:pPr>
            <a:r>
              <a:rPr lang="en-US" sz="1600">
                <a:latin typeface="Georgia" pitchFamily="18" charset="0"/>
              </a:rPr>
              <a:t>Pulse Generator ‑ The  pulse  generator  provided           with equipment  must  be installed by the                           customer  such that it is coupled to the knife cutter at  a  ratio of 1:1 exact.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t>Typical Installation</a:t>
            </a:r>
          </a:p>
        </p:txBody>
      </p:sp>
      <p:pic>
        <p:nvPicPr>
          <p:cNvPr id="3072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7" descr="104_0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362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t>Typical Installation</a:t>
            </a:r>
          </a:p>
        </p:txBody>
      </p:sp>
      <p:pic>
        <p:nvPicPr>
          <p:cNvPr id="7168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9" descr="D114302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941" y="2209800"/>
            <a:ext cx="5630863" cy="3656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a:t>Typical Installation</a:t>
            </a:r>
          </a:p>
        </p:txBody>
      </p:sp>
      <p:pic>
        <p:nvPicPr>
          <p:cNvPr id="4301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7" name="Picture 9" descr="D114302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09800"/>
            <a:ext cx="6088063" cy="3654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t>Installation at Major Paper Maker</a:t>
            </a:r>
          </a:p>
        </p:txBody>
      </p:sp>
      <p:pic>
        <p:nvPicPr>
          <p:cNvPr id="45068" name="Picture 12"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 name="Picture 33" descr="APP_PindoDeli_Indonesia_6919 (1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199" y="3200400"/>
            <a:ext cx="3656013"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Picture 34" descr="APP_PindoDeli_Indonesia_6919 (1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199" y="24384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35" descr="APP_PindoDeli_Indonesia_6919 (1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99" y="24384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t>References</a:t>
            </a:r>
          </a:p>
        </p:txBody>
      </p:sp>
      <p:sp>
        <p:nvSpPr>
          <p:cNvPr id="49155" name="Rectangle 3"/>
          <p:cNvSpPr>
            <a:spLocks noGrp="1" noChangeArrowheads="1"/>
          </p:cNvSpPr>
          <p:nvPr>
            <p:ph type="body" idx="1"/>
          </p:nvPr>
        </p:nvSpPr>
        <p:spPr>
          <a:xfrm>
            <a:off x="685800" y="2133600"/>
            <a:ext cx="7772400" cy="685800"/>
          </a:xfrm>
        </p:spPr>
        <p:txBody>
          <a:bodyPr/>
          <a:lstStyle/>
          <a:p>
            <a:pPr>
              <a:lnSpc>
                <a:spcPct val="90000"/>
              </a:lnSpc>
            </a:pPr>
            <a:r>
              <a:rPr lang="en-US" sz="2000" b="0">
                <a:latin typeface="Georgia" pitchFamily="18" charset="0"/>
              </a:rPr>
              <a:t>For reliability; large, medium and small companies turn to SDT for their reject control technology needs.</a:t>
            </a:r>
          </a:p>
        </p:txBody>
      </p:sp>
      <p:pic>
        <p:nvPicPr>
          <p:cNvPr id="49188" name="Picture 36"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6" name="Picture 35"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9718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t>Related Websites</a:t>
            </a:r>
          </a:p>
        </p:txBody>
      </p:sp>
      <p:pic>
        <p:nvPicPr>
          <p:cNvPr id="14341"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
        <p:nvSpPr>
          <p:cNvPr id="6" name="Rectangle 3"/>
          <p:cNvSpPr>
            <a:spLocks noGrp="1" noChangeArrowheads="1"/>
          </p:cNvSpPr>
          <p:nvPr>
            <p:ph sz="quarter" idx="4294967295"/>
          </p:nvPr>
        </p:nvSpPr>
        <p:spPr>
          <a:xfrm>
            <a:off x="762000" y="1905000"/>
            <a:ext cx="7772400" cy="4495800"/>
          </a:xfrm>
          <a:prstGeom prst="rect">
            <a:avLst/>
          </a:prstGeom>
          <a:noFill/>
          <a:ln/>
        </p:spPr>
        <p:txBody>
          <a:bodyPr>
            <a:normAutofit lnSpcReduction="10000"/>
          </a:bodyPr>
          <a:lstStyle/>
          <a:p>
            <a:pPr marL="457200" lvl="1" indent="0">
              <a:buNone/>
            </a:pPr>
            <a:r>
              <a:rPr lang="en-US" sz="1200" dirty="0"/>
              <a:t>R.K.B. OPTO-ELECTRONICS, INC., Syracuse, New York, United States</a:t>
            </a:r>
          </a:p>
          <a:p>
            <a:pPr marL="457200" lvl="1" indent="0">
              <a:buNone/>
            </a:pPr>
            <a:r>
              <a:rPr lang="en-US" sz="1200" dirty="0"/>
              <a:t>	http://www.rkbopto.com</a:t>
            </a:r>
          </a:p>
          <a:p>
            <a:pPr marL="457200" lvl="1" indent="0">
              <a:buNone/>
            </a:pPr>
            <a:r>
              <a:rPr lang="en-US" sz="1200" dirty="0"/>
              <a:t>R.K.B. Europe, Santander (SPAIN)</a:t>
            </a:r>
          </a:p>
          <a:p>
            <a:pPr marL="457200" lvl="1" indent="0">
              <a:buNone/>
            </a:pPr>
            <a:r>
              <a:rPr lang="en-US" sz="1200" dirty="0"/>
              <a:t>	http://rkbdetector.com/</a:t>
            </a:r>
          </a:p>
          <a:p>
            <a:pPr marL="457200" lvl="1" indent="0">
              <a:buNone/>
            </a:pPr>
            <a:r>
              <a:rPr lang="en-US" sz="1200" dirty="0"/>
              <a:t>Arkia  Industrial, Sao Paulo, </a:t>
            </a:r>
            <a:r>
              <a:rPr lang="en-US" sz="1200" dirty="0" err="1"/>
              <a:t>Brasil</a:t>
            </a:r>
            <a:endParaRPr lang="en-US" sz="1200" dirty="0"/>
          </a:p>
          <a:p>
            <a:pPr marL="457200" lvl="1" indent="0">
              <a:buNone/>
            </a:pPr>
            <a:r>
              <a:rPr lang="en-US" sz="1200" dirty="0"/>
              <a:t>	http://www.arkia.com.br</a:t>
            </a:r>
          </a:p>
          <a:p>
            <a:pPr marL="457200" lvl="1" indent="0">
              <a:buNone/>
            </a:pPr>
            <a:r>
              <a:rPr lang="en-US" sz="1200" dirty="0"/>
              <a:t>FIOCCHI Process Instrumentation, Milan, Italy</a:t>
            </a:r>
          </a:p>
          <a:p>
            <a:pPr marL="457200" lvl="1" indent="0">
              <a:buNone/>
            </a:pPr>
            <a:r>
              <a:rPr lang="en-US" sz="1200" dirty="0"/>
              <a:t>	http://www. fioproin.it</a:t>
            </a:r>
          </a:p>
          <a:p>
            <a:pPr marL="457200" lvl="1" indent="0">
              <a:buNone/>
            </a:pPr>
            <a:r>
              <a:rPr lang="en-US" sz="1200" dirty="0" err="1"/>
              <a:t>Grupo</a:t>
            </a:r>
            <a:r>
              <a:rPr lang="en-US" sz="1200" dirty="0"/>
              <a:t> ROSA </a:t>
            </a:r>
            <a:r>
              <a:rPr lang="en-US" sz="1200" dirty="0" err="1"/>
              <a:t>Automatización</a:t>
            </a:r>
            <a:r>
              <a:rPr lang="en-US" sz="1200" dirty="0"/>
              <a:t> y Control S.A. de C.V., Chihuahua, Mexico</a:t>
            </a:r>
          </a:p>
          <a:p>
            <a:pPr marL="457200" lvl="1" indent="0">
              <a:buNone/>
            </a:pPr>
            <a:r>
              <a:rPr lang="en-US" sz="1200" dirty="0"/>
              <a:t>	http://gruporosa.com.mx/</a:t>
            </a:r>
          </a:p>
          <a:p>
            <a:pPr marL="457200" lvl="1" indent="0">
              <a:buNone/>
            </a:pPr>
            <a:r>
              <a:rPr lang="en-US" sz="1200" dirty="0"/>
              <a:t>PT. </a:t>
            </a:r>
            <a:r>
              <a:rPr lang="en-US" sz="1200" dirty="0" err="1"/>
              <a:t>Pentraco</a:t>
            </a:r>
            <a:r>
              <a:rPr lang="en-US" sz="1200" dirty="0"/>
              <a:t> </a:t>
            </a:r>
            <a:r>
              <a:rPr lang="en-US" sz="1200" dirty="0" err="1"/>
              <a:t>Karya</a:t>
            </a:r>
            <a:r>
              <a:rPr lang="en-US" sz="1200" dirty="0"/>
              <a:t> </a:t>
            </a:r>
            <a:r>
              <a:rPr lang="en-US" sz="1200" dirty="0" err="1"/>
              <a:t>Adiprestasi</a:t>
            </a:r>
            <a:r>
              <a:rPr lang="en-US" sz="1200" dirty="0"/>
              <a:t>, Jakarta Barat, Indonesia</a:t>
            </a:r>
          </a:p>
          <a:p>
            <a:pPr marL="457200" lvl="1" indent="0">
              <a:buNone/>
            </a:pPr>
            <a:r>
              <a:rPr lang="en-US" sz="1200" dirty="0"/>
              <a:t>	http://www.pentraco.com/</a:t>
            </a:r>
          </a:p>
          <a:p>
            <a:pPr marL="457200" lvl="1" indent="0">
              <a:buNone/>
            </a:pPr>
            <a:r>
              <a:rPr lang="en-US" sz="1200" dirty="0"/>
              <a:t>Quality2Process B.V., Hengelo, The Netherlands</a:t>
            </a:r>
          </a:p>
          <a:p>
            <a:pPr marL="457200" lvl="1" indent="0">
              <a:buNone/>
            </a:pPr>
            <a:r>
              <a:rPr lang="en-US" sz="1200" dirty="0"/>
              <a:t>	http://www.quality2process.com</a:t>
            </a:r>
          </a:p>
          <a:p>
            <a:pPr marL="457200" lvl="1" indent="0">
              <a:buNone/>
            </a:pPr>
            <a:r>
              <a:rPr lang="en-US" sz="1200" dirty="0"/>
              <a:t>Splice Detector Technologies, Syracuse, New York, United States</a:t>
            </a:r>
          </a:p>
          <a:p>
            <a:pPr marL="457200" lvl="1" indent="0">
              <a:buNone/>
            </a:pPr>
            <a:r>
              <a:rPr lang="en-US" sz="1200" dirty="0"/>
              <a:t>	http://www.splicedetector.net / www.hole-detection.com / www.webinspection.us / 	www.splicedetector.com</a:t>
            </a:r>
          </a:p>
          <a:p>
            <a:pPr marL="457200" lvl="1" indent="0">
              <a:buNone/>
            </a:pPr>
            <a:r>
              <a:rPr lang="en-US" sz="1200" dirty="0"/>
              <a:t>Suzhou Machine Vision Co., Ltd., Suzhou, Jiangsu, China</a:t>
            </a:r>
          </a:p>
          <a:p>
            <a:pPr marL="457200" lvl="1" indent="0">
              <a:buNone/>
            </a:pPr>
            <a:r>
              <a:rPr lang="en-US" sz="1200" dirty="0"/>
              <a:t>	http://rkb.chinapaper.net</a:t>
            </a:r>
          </a:p>
          <a:p>
            <a:pPr marL="457200" lvl="1" indent="0">
              <a:buNone/>
            </a:pPr>
            <a:r>
              <a:rPr lang="en-US" sz="1200" dirty="0"/>
              <a:t>Swallow Machinery Co., Ltd., </a:t>
            </a:r>
            <a:r>
              <a:rPr lang="en-US" sz="1200" dirty="0" err="1"/>
              <a:t>Meltham</a:t>
            </a:r>
            <a:r>
              <a:rPr lang="en-US" sz="1200" dirty="0"/>
              <a:t>, Holmfirth, United Kingdom</a:t>
            </a:r>
          </a:p>
          <a:p>
            <a:pPr marL="457200" lvl="1" indent="0">
              <a:buNone/>
            </a:pPr>
            <a:r>
              <a:rPr lang="en-US" sz="1200" dirty="0"/>
              <a:t>	http://www.swallowmachinery.com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8077200" cy="1143000"/>
          </a:xfrm>
          <a:noFill/>
          <a:ln/>
        </p:spPr>
        <p:txBody>
          <a:bodyPr/>
          <a:lstStyle/>
          <a:p>
            <a:r>
              <a:rPr lang="en-US" sz="3600" dirty="0"/>
              <a:t>Model 1122 Abolisher® Reject Gate Control™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a:latin typeface="Arial" charset="0"/>
              </a:rPr>
              <a:t>FOR MORE INFO...</a:t>
            </a:r>
            <a:endParaRPr lang="en-US"/>
          </a:p>
        </p:txBody>
      </p:sp>
      <p:pic>
        <p:nvPicPr>
          <p:cNvPr id="6" name="Picture 10" descr="m1122_RCC_001 (4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9118" y="2286000"/>
            <a:ext cx="503713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4"/>
          <p:cNvSpPr>
            <a:spLocks noGrp="1" noChangeArrowheads="1"/>
          </p:cNvSpPr>
          <p:nvPr>
            <p:ph sz="half" idx="2"/>
          </p:nvPr>
        </p:nvSpPr>
        <p:spPr>
          <a:xfrm>
            <a:off x="457200" y="5715000"/>
            <a:ext cx="8305800" cy="838200"/>
          </a:xfrm>
          <a:noFill/>
          <a:ln/>
        </p:spPr>
        <p:txBody>
          <a:bodyPr/>
          <a:lstStyle/>
          <a:p>
            <a:pPr>
              <a:buNone/>
            </a:pPr>
            <a:r>
              <a:rPr lang="en-US" sz="1400" dirty="0"/>
              <a:t>http://www.splicedetector.net/splicedetector_products/reject_gate_control.html</a:t>
            </a:r>
          </a:p>
          <a:p>
            <a:pPr>
              <a:buNone/>
            </a:pPr>
            <a:r>
              <a:rPr lang="en-US" sz="1400" dirty="0"/>
              <a:t>http://www.splicedetector.com/splicedetector_products/m1122_reject_gate_control.html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t>Technology</a:t>
            </a:r>
          </a:p>
        </p:txBody>
      </p:sp>
      <p:pic>
        <p:nvPicPr>
          <p:cNvPr id="9223"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9227" name="Picture 11" descr="1122LogoBl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819400"/>
            <a:ext cx="7688263" cy="182721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a:t>System Overview</a:t>
            </a:r>
          </a:p>
        </p:txBody>
      </p:sp>
      <p:sp>
        <p:nvSpPr>
          <p:cNvPr id="5124" name="Text Box 4"/>
          <p:cNvSpPr txBox="1">
            <a:spLocks noChangeArrowheads="1"/>
          </p:cNvSpPr>
          <p:nvPr/>
        </p:nvSpPr>
        <p:spPr bwMode="auto">
          <a:xfrm>
            <a:off x="838200" y="2286000"/>
            <a:ext cx="74676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latin typeface="Georgia" pitchFamily="18" charset="0"/>
              </a:rPr>
              <a:t>The Model 1122 Abolisher® Reject Gate Control™ Technology is intended for fully  automating the cutting/sorting application, providing an automatic reject facility for defective sheets.  Typically installed between the automatic sorting and inspection system, the reject control computer ensures that the product is inspected, cut or sorted  automatically without intervention by operators.  This method of operation provides faster and more reliable defect rejecting capability. The 1122 rejects defective sheets regardless of operation speed.  In any application, if the defect occurs in such a manner that it is bisected by the knife, the system's accuracy will ensure that both sheets are  rejected (assuming margin inhibit is not employed).</a:t>
            </a:r>
            <a:r>
              <a:rPr lang="en-US" sz="2000" dirty="0"/>
              <a:t> </a:t>
            </a:r>
          </a:p>
        </p:txBody>
      </p:sp>
      <p:pic>
        <p:nvPicPr>
          <p:cNvPr id="5125" name="Picture 5"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t>System Overview</a:t>
            </a:r>
          </a:p>
        </p:txBody>
      </p:sp>
      <p:sp>
        <p:nvSpPr>
          <p:cNvPr id="73731" name="Rectangle 3"/>
          <p:cNvSpPr>
            <a:spLocks noGrp="1" noChangeArrowheads="1"/>
          </p:cNvSpPr>
          <p:nvPr>
            <p:ph type="body" idx="1"/>
          </p:nvPr>
        </p:nvSpPr>
        <p:spPr>
          <a:xfrm>
            <a:off x="685800" y="2362200"/>
            <a:ext cx="7772400" cy="3276600"/>
          </a:xfrm>
        </p:spPr>
        <p:txBody>
          <a:bodyPr/>
          <a:lstStyle/>
          <a:p>
            <a:pPr>
              <a:lnSpc>
                <a:spcPct val="80000"/>
              </a:lnSpc>
            </a:pPr>
            <a:r>
              <a:rPr lang="en-US" sz="1800" b="0">
                <a:latin typeface="Georgia" pitchFamily="18" charset="0"/>
              </a:rPr>
              <a:t>The model 1122 receives three (3) types of information from the inspection system that is stored in digital memory.  First it provides a pulse corresponding to the hole defect when it passes the inspection line.  Second, it receives a synchronizing pulse that corresponds to future cut lines (trailing  edges), and third, a synchronizing pulse relative to the instant cut and the reject line to determine when to move the deflector safely before the leading edge of the defective sheet approaches the deflector. The model 1122 also can  determine how many complete sheets and parts (fraction) of one sheet are between the inspection line and rejection line.  The system is capable of memorizing up to 16 sheet lengths from the inspection line to the reject line.   As safety, a margin inhibit switch disengages the reject mechanism when a defect falls within 1/4"(6.35 mm) of the cut line, (i,e., within a margin which will be trimmed later). </a:t>
            </a:r>
          </a:p>
        </p:txBody>
      </p:sp>
      <p:pic>
        <p:nvPicPr>
          <p:cNvPr id="73732"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t>Theory of Operation</a:t>
            </a:r>
          </a:p>
        </p:txBody>
      </p:sp>
      <p:sp>
        <p:nvSpPr>
          <p:cNvPr id="10243" name="Rectangle 3"/>
          <p:cNvSpPr>
            <a:spLocks noGrp="1" noChangeArrowheads="1"/>
          </p:cNvSpPr>
          <p:nvPr>
            <p:ph type="body" idx="1"/>
          </p:nvPr>
        </p:nvSpPr>
        <p:spPr>
          <a:xfrm>
            <a:off x="685800" y="1981200"/>
            <a:ext cx="7772400" cy="1219200"/>
          </a:xfrm>
          <a:noFill/>
          <a:ln/>
        </p:spPr>
        <p:txBody>
          <a:bodyPr/>
          <a:lstStyle/>
          <a:p>
            <a:pPr>
              <a:lnSpc>
                <a:spcPct val="80000"/>
              </a:lnSpc>
            </a:pPr>
            <a:r>
              <a:rPr lang="en-US" sz="1600" b="0" dirty="0">
                <a:latin typeface="Georgia" pitchFamily="18" charset="0"/>
              </a:rPr>
              <a:t>The Model 1122 Abolisher® Reject Gate Control™ Technology is comprised of 4 modules and a shaft encoder.  The shaft encoder is mechanically linked to the knife of a cutter via direct coupling or a timing belt and timing belt pulley.  The signals generated by this shaft encoder are two.  One signal is 1 pulse per rotation of the shaft encoder, the other signal is 1000 pulse per rotation of the encoder </a:t>
            </a:r>
          </a:p>
        </p:txBody>
      </p:sp>
      <p:pic>
        <p:nvPicPr>
          <p:cNvPr id="10248" name="Picture 8"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8" name="Picture 15" descr="m1122_RCC_001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420549"/>
            <a:ext cx="2006600" cy="2298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Picture 16" descr="m1122_RCC_001 (4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4487349"/>
            <a:ext cx="1773238" cy="18319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17" descr="m1122_RCC_001 (2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799" y="3198299"/>
            <a:ext cx="3656013"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a:lstStyle/>
          <a:p>
            <a:r>
              <a:rPr lang="en-US" sz="4000" dirty="0"/>
              <a:t>Theory of Operation</a:t>
            </a:r>
          </a:p>
        </p:txBody>
      </p:sp>
      <p:sp>
        <p:nvSpPr>
          <p:cNvPr id="6147" name="Rectangle 3"/>
          <p:cNvSpPr>
            <a:spLocks noGrp="1" noChangeArrowheads="1"/>
          </p:cNvSpPr>
          <p:nvPr>
            <p:ph type="body" sz="half" idx="1"/>
          </p:nvPr>
        </p:nvSpPr>
        <p:spPr>
          <a:xfrm>
            <a:off x="685800" y="2057400"/>
            <a:ext cx="7772400" cy="3886200"/>
          </a:xfrm>
          <a:noFill/>
          <a:ln/>
        </p:spPr>
        <p:txBody>
          <a:bodyPr/>
          <a:lstStyle/>
          <a:p>
            <a:pPr>
              <a:lnSpc>
                <a:spcPct val="80000"/>
              </a:lnSpc>
            </a:pPr>
            <a:r>
              <a:rPr lang="en-US" sz="1800" b="0">
                <a:latin typeface="Georgia" pitchFamily="18" charset="0"/>
              </a:rPr>
              <a:t>To set the encoder the 1 pulse per revolution must occur.  That is the pulse must be high ‑ 12 volts when the knife is 50% through the cut.   This pulse is called the "zero" pulse or "marker" pulse.  The other signal is continuous with the rotation of the knife.  The 3 modules are called the "DCM" or "Detector Control Module", "GCM"  or "Gate Control Module" and the PSM "Power Supply and Gate Control Module". Shaft encoder signals are introduced into the GCM and are conditioned, that is they go to a squaring circuit to make nice, clean, sharp, rise and fall pulses, they are then fed to circuits in both the DCM and GCM.  These pulses are used to define "future cut line pulse" in the DCM when a "future cut line" passes the detector.  A "leading  edge" pulse is generated in the GCM to define when a "leading edge" of a sheet is approaching the "reject gate". If a sheet with a splice on it approaches the "reject gate"  it will open and stay open for 1 full sheet length and then close.  If there is splices on sequential sheets, the reject gate will stay open until the next clean sheet approaches the reject gate, then it will close again. </a:t>
            </a:r>
          </a:p>
        </p:txBody>
      </p:sp>
      <p:pic>
        <p:nvPicPr>
          <p:cNvPr id="6153" name="Picture 9"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t>Features and Benefits</a:t>
            </a:r>
          </a:p>
        </p:txBody>
      </p:sp>
      <p:sp>
        <p:nvSpPr>
          <p:cNvPr id="51203" name="Rectangle 3"/>
          <p:cNvSpPr>
            <a:spLocks noGrp="1" noChangeArrowheads="1"/>
          </p:cNvSpPr>
          <p:nvPr>
            <p:ph type="body" idx="1"/>
          </p:nvPr>
        </p:nvSpPr>
        <p:spPr/>
        <p:txBody>
          <a:bodyPr/>
          <a:lstStyle/>
          <a:p>
            <a:r>
              <a:rPr lang="en-US" sz="2000" b="0">
                <a:latin typeface="Georgia" pitchFamily="18" charset="0"/>
              </a:rPr>
              <a:t>Can be utilized with any type of web based material that is being slit, cut and sorted.</a:t>
            </a:r>
          </a:p>
        </p:txBody>
      </p:sp>
      <p:pic>
        <p:nvPicPr>
          <p:cNvPr id="51213" name="Picture 13"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15" name="Picture 4" descr="2paperroll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271" y="3200400"/>
            <a:ext cx="15240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7" descr="04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471" y="3200400"/>
            <a:ext cx="1919288" cy="13700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17" name="Picture 8" descr="24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271" y="4800600"/>
            <a:ext cx="1905000" cy="1373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18" name="Picture 9" descr="BindaM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3871" y="4800600"/>
            <a:ext cx="18288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10" descr="folders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1271" y="4800600"/>
            <a:ext cx="1524000" cy="13668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20" name="Picture 11" descr="kromek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6671" y="3200400"/>
            <a:ext cx="1673225" cy="1374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21" name="Picture 12" descr="papi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3871" y="4800600"/>
            <a:ext cx="1371600"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convex"/>
            <a:contourClr>
              <a:srgbClr val="969696"/>
            </a:contourClr>
          </a:sp3d>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33624" y="3195227"/>
            <a:ext cx="1765094" cy="137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1176</Words>
  <Application>Microsoft Office PowerPoint</Application>
  <PresentationFormat>On-screen Show (4:3)</PresentationFormat>
  <Paragraphs>116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System Overview</vt:lpstr>
      <vt:lpstr>Mission Statement</vt:lpstr>
      <vt:lpstr>Model 1122 Abolisher® Reject Gate Control™ Technology</vt:lpstr>
      <vt:lpstr>Technology</vt:lpstr>
      <vt:lpstr>System Overview</vt:lpstr>
      <vt:lpstr>System Overview</vt:lpstr>
      <vt:lpstr>Theory of Operation</vt:lpstr>
      <vt:lpstr>Theory of Operation</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Power Requirements</vt:lpstr>
      <vt:lpstr>Typical Installation</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21</cp:revision>
  <dcterms:created xsi:type="dcterms:W3CDTF">1601-01-01T00:00:00Z</dcterms:created>
  <dcterms:modified xsi:type="dcterms:W3CDTF">2016-05-30T20:15:08Z</dcterms:modified>
</cp:coreProperties>
</file>