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56" r:id="rId2"/>
    <p:sldId id="259" r:id="rId3"/>
    <p:sldId id="260" r:id="rId4"/>
    <p:sldId id="261" r:id="rId5"/>
    <p:sldId id="257" r:id="rId6"/>
    <p:sldId id="262" r:id="rId7"/>
    <p:sldId id="258" r:id="rId8"/>
    <p:sldId id="279" r:id="rId9"/>
    <p:sldId id="283" r:id="rId10"/>
    <p:sldId id="282" r:id="rId11"/>
    <p:sldId id="290" r:id="rId12"/>
    <p:sldId id="297" r:id="rId13"/>
    <p:sldId id="296" r:id="rId14"/>
    <p:sldId id="295" r:id="rId15"/>
    <p:sldId id="294" r:id="rId16"/>
    <p:sldId id="293" r:id="rId17"/>
    <p:sldId id="292" r:id="rId18"/>
    <p:sldId id="291" r:id="rId19"/>
    <p:sldId id="298" r:id="rId20"/>
    <p:sldId id="302" r:id="rId21"/>
    <p:sldId id="301" r:id="rId22"/>
    <p:sldId id="300" r:id="rId23"/>
    <p:sldId id="303" r:id="rId24"/>
    <p:sldId id="288" r:id="rId25"/>
    <p:sldId id="287" r:id="rId26"/>
    <p:sldId id="269" r:id="rId27"/>
    <p:sldId id="304" r:id="rId28"/>
    <p:sldId id="306" r:id="rId29"/>
    <p:sldId id="305" r:id="rId30"/>
    <p:sldId id="289" r:id="rId31"/>
    <p:sldId id="276" r:id="rId32"/>
    <p:sldId id="278" r:id="rId33"/>
    <p:sldId id="266" r:id="rId3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7" autoAdjust="0"/>
  </p:normalViewPr>
  <p:slideViewPr>
    <p:cSldViewPr>
      <p:cViewPr varScale="1">
        <p:scale>
          <a:sx n="89" d="100"/>
          <a:sy n="89" d="100"/>
        </p:scale>
        <p:origin x="-103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A62DF071-455B-40C8-8367-2E2922A3648E}" type="slidenum">
              <a:rPr lang="en-US"/>
              <a:pPr/>
              <a:t>‹#›</a:t>
            </a:fld>
            <a:endParaRPr lang="en-US" dirty="0"/>
          </a:p>
        </p:txBody>
      </p:sp>
    </p:spTree>
    <p:extLst>
      <p:ext uri="{BB962C8B-B14F-4D97-AF65-F5344CB8AC3E}">
        <p14:creationId xmlns:p14="http://schemas.microsoft.com/office/powerpoint/2010/main" val="1176632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07FF8-7EF5-4536-BA88-6953A0473E1A}"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2B85B-7A40-4686-ADEC-E2A66905AEAC}"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8072A-23E8-43F8-9535-EE40F50A74AC}" type="slidenum">
              <a:rPr lang="en-US"/>
              <a:pPr/>
              <a:t>11</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C1C1C-2364-49A5-9AC1-C9CEB5C1C1B8}" type="slidenum">
              <a:rPr lang="en-US"/>
              <a:pPr/>
              <a:t>12</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F51B6-62D3-43B8-9B58-CF6B9C6C8297}" type="slidenum">
              <a:rPr lang="en-US"/>
              <a:pPr/>
              <a:t>13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C0A04-F27D-4039-B272-C6D23A7F62F7}" type="slidenum">
              <a:rPr lang="en-US"/>
              <a:pPr/>
              <a:t>14</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7A7E3-9F51-4DDF-9ADA-70BE759B0646}" type="slidenum">
              <a:rPr lang="en-US"/>
              <a:pPr/>
              <a:t>15</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06110-5FF1-41AF-8931-76C120EDDB8F}" type="slidenum">
              <a:rPr lang="en-US"/>
              <a:pPr/>
              <a:t>16</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30DAF-67CA-4D95-8353-25169FDF6AA3}" type="slidenum">
              <a:rPr lang="en-US"/>
              <a:pPr/>
              <a:t>17</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73D17-9AF5-4028-98A1-193DF672554E}" type="slidenum">
              <a:rPr lang="en-US"/>
              <a:pPr/>
              <a:t>18</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4BAF7-148D-4D88-994C-DE7AE9106BA0}" type="slidenum">
              <a:rPr lang="en-US"/>
              <a:pPr/>
              <a:t>19</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51C0F-4E25-4759-9AF0-DE3992233956}"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EAC8F-CBC4-4615-9FEA-3F74D3D9F436}" type="slidenum">
              <a:rPr lang="en-US"/>
              <a:pPr/>
              <a:t>20</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7461E-3982-4296-AF34-ADEBC5E8B6C1}" type="slidenum">
              <a:rPr lang="en-US"/>
              <a:pPr/>
              <a:t>21</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19031-B0D2-48C8-89A6-EDFB0EB04174}" type="slidenum">
              <a:rPr lang="en-US"/>
              <a:pPr/>
              <a:t>22</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FEF71-0090-4C27-A1CC-804C12F4CA53}" type="slidenum">
              <a:rPr lang="en-US"/>
              <a:pPr/>
              <a:t>23</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AC2FC-50EC-491C-BEE8-BB03E74581C4}" type="slidenum">
              <a:rPr lang="en-US"/>
              <a:pPr/>
              <a:t>24</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C7417-821D-46D2-A18E-50D82E7C9494}" type="slidenum">
              <a:rPr lang="en-US"/>
              <a:pPr/>
              <a:t>25</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F16D4-1399-4106-9573-53DFEC44A162}" type="slidenum">
              <a:rPr lang="en-US"/>
              <a:pPr/>
              <a:t>26</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29CF9-DBFE-4C7C-AC7A-F48022EB32D3}" type="slidenum">
              <a:rPr lang="en-US"/>
              <a:pPr/>
              <a:t>27</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8AB80-2142-4BF5-9DCE-180A21FDAB02}" type="slidenum">
              <a:rPr lang="en-US"/>
              <a:pPr/>
              <a:t>28</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65CBD-3D0C-4A28-B546-7E4876B9967D}" type="slidenum">
              <a:rPr lang="en-US"/>
              <a:pPr/>
              <a:t>29</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02AC4-4D98-40F1-A9A8-4CE1561D992F}"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46C53-5FF0-4401-8011-1F14366ABE12}" type="slidenum">
              <a:rPr lang="en-US"/>
              <a:pPr/>
              <a:t>30</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9585F-EF29-4AF4-8169-759B0088FDB7}" type="slidenum">
              <a:rPr lang="en-US"/>
              <a:pPr/>
              <a:t>31</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67E6C-4E38-432A-84C7-94F01B7BF61E}" type="slidenum">
              <a:rPr lang="en-US"/>
              <a:pPr/>
              <a:t>32</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F13D2-F7A7-4033-B811-89D9A6F7256A}" type="slidenum">
              <a:rPr lang="en-US"/>
              <a:pPr/>
              <a:t>33</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2A70D-17C2-4C57-9AE4-090D212DF5D3}"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35AA0-BD12-4E24-BCEC-2172B1712288}"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FC416-A4B2-4A80-8449-5383B181F802}"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D092D-6833-4E91-871D-8FD7537615F2}"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050B4-C60B-4EF8-A923-7F61C313BEDF}"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61254-A979-433C-9164-A62DBAC7CAEB}"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20390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36074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63622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09903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3087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371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6115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88889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3732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8061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4111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latin typeface="+mn-lt"/>
              </a:rPr>
              <a:t>System Overview</a:t>
            </a:r>
          </a:p>
        </p:txBody>
      </p:sp>
      <p:pic>
        <p:nvPicPr>
          <p:cNvPr id="4105" name="Picture 9"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1000" y="411480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kumimoji="1" sz="3200" b="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l">
              <a:lnSpc>
                <a:spcPct val="150000"/>
              </a:lnSpc>
              <a:spcBef>
                <a:spcPts val="0"/>
              </a:spcBef>
            </a:pPr>
            <a:r>
              <a:rPr lang="en-US" sz="2800" b="1" kern="0" dirty="0">
                <a:latin typeface="Verdana" panose="020B0604030504040204" pitchFamily="34" charset="0"/>
              </a:rPr>
              <a:t>Model 4000 AutoTrack® </a:t>
            </a:r>
            <a:r>
              <a:rPr lang="en-US" sz="2800" b="1" kern="0" dirty="0" smtClean="0">
                <a:latin typeface="Verdana" panose="020B0604030504040204" pitchFamily="34" charset="0"/>
              </a:rPr>
              <a:t>Technology</a:t>
            </a:r>
          </a:p>
          <a:p>
            <a:pPr algn="l">
              <a:lnSpc>
                <a:spcPct val="150000"/>
              </a:lnSpc>
              <a:spcBef>
                <a:spcPts val="0"/>
              </a:spcBef>
            </a:pPr>
            <a:endParaRPr lang="en-US" sz="2800" b="1" kern="0" dirty="0">
              <a:latin typeface="Georgia" pitchFamily="18" charset="0"/>
            </a:endParaRPr>
          </a:p>
          <a:p>
            <a:pPr algn="l">
              <a:lnSpc>
                <a:spcPct val="150000"/>
              </a:lnSpc>
              <a:spcBef>
                <a:spcPts val="0"/>
              </a:spcBef>
            </a:pPr>
            <a:r>
              <a:rPr lang="en-US" sz="2800" b="1" kern="0" dirty="0" smtClean="0">
                <a:latin typeface="Verdana" panose="020B0604030504040204" pitchFamily="34" charset="0"/>
              </a:rPr>
              <a:t>Bruce </a:t>
            </a:r>
            <a:r>
              <a:rPr lang="en-US" sz="2800" b="1" kern="0" dirty="0">
                <a:latin typeface="Verdana" panose="020B0604030504040204" pitchFamily="34" charset="0"/>
              </a:rPr>
              <a:t>T. Dobbie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smtClean="0">
                <a:latin typeface="+mn-lt"/>
              </a:rPr>
              <a:t>AutoTrack</a:t>
            </a:r>
            <a:r>
              <a:rPr lang="en-US" sz="4000" dirty="0">
                <a:latin typeface="+mn-lt"/>
              </a:rPr>
              <a:t>® </a:t>
            </a:r>
            <a:r>
              <a:rPr lang="en-US" sz="4000" dirty="0" smtClean="0">
                <a:latin typeface="+mn-lt"/>
              </a:rPr>
              <a:t>F</a:t>
            </a:r>
            <a:r>
              <a:rPr lang="en-US" sz="4000" dirty="0" smtClean="0">
                <a:latin typeface="+mn-lt"/>
              </a:rPr>
              <a:t>eatures</a:t>
            </a:r>
            <a:endParaRPr lang="en-US" sz="4000" dirty="0">
              <a:latin typeface="+mn-lt"/>
            </a:endParaRPr>
          </a:p>
        </p:txBody>
      </p:sp>
      <p:sp>
        <p:nvSpPr>
          <p:cNvPr id="57356" name="Text Box 12"/>
          <p:cNvSpPr txBox="1">
            <a:spLocks noChangeArrowheads="1"/>
          </p:cNvSpPr>
          <p:nvPr/>
        </p:nvSpPr>
        <p:spPr bwMode="auto">
          <a:xfrm>
            <a:off x="5943600" y="2819400"/>
            <a:ext cx="2743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latin typeface="Verdana" panose="020B0604030504040204" pitchFamily="34" charset="0"/>
              </a:rPr>
              <a:t>State of the art Sensing Head utilizing sophisticated photocell technology and digital processing circuitry</a:t>
            </a:r>
            <a:r>
              <a:rPr lang="en-US" sz="1800" dirty="0">
                <a:latin typeface="Verdana" panose="020B0604030504040204" pitchFamily="34" charset="0"/>
              </a:rPr>
              <a:t> </a:t>
            </a:r>
          </a:p>
        </p:txBody>
      </p:sp>
      <p:pic>
        <p:nvPicPr>
          <p:cNvPr id="57359" name="Picture 15" descr="art4000_autotrack_system (26)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14600"/>
            <a:ext cx="5027613" cy="3200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sp>
        <p:nvSpPr>
          <p:cNvPr id="73732" name="Text Box 4"/>
          <p:cNvSpPr txBox="1">
            <a:spLocks noChangeArrowheads="1"/>
          </p:cNvSpPr>
          <p:nvPr/>
        </p:nvSpPr>
        <p:spPr bwMode="auto">
          <a:xfrm>
            <a:off x="457200" y="2209800"/>
            <a:ext cx="8229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latin typeface="Verdana" panose="020B0604030504040204" pitchFamily="34" charset="0"/>
              </a:rPr>
              <a:t>NEMA Enclosure Housing the sensing circuitry, proprietary filter and Unique Sensitivity auto calibrate functions which ensure 100% uniform inspection of the web.</a:t>
            </a:r>
            <a:endParaRPr lang="en-US" sz="1600" dirty="0">
              <a:latin typeface="Verdana" panose="020B0604030504040204" pitchFamily="34" charset="0"/>
            </a:endParaRPr>
          </a:p>
        </p:txBody>
      </p:sp>
      <p:pic>
        <p:nvPicPr>
          <p:cNvPr id="73737" name="Picture 9" descr="m4000art_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52800"/>
            <a:ext cx="3482975" cy="27416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3738" name="Picture 10" descr="art4000_autotrack_system (1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692" y="3352800"/>
            <a:ext cx="4487863" cy="182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88072" name="Picture 8" descr="art4000_autotrack_system (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438400"/>
            <a:ext cx="3648075" cy="366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8073" name="Text Box 9"/>
          <p:cNvSpPr txBox="1">
            <a:spLocks noChangeArrowheads="1"/>
          </p:cNvSpPr>
          <p:nvPr/>
        </p:nvSpPr>
        <p:spPr bwMode="auto">
          <a:xfrm>
            <a:off x="533400" y="2407444"/>
            <a:ext cx="3733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dirty="0">
                <a:latin typeface="Verdana" panose="020B0604030504040204" pitchFamily="34" charset="0"/>
              </a:rPr>
              <a:t>Integrated Signal Processing Systems housing the engineering workstation where all analog/digital processing is performed.  As part of the serviceability of RKB systems, each system comes complete with a dual channel oscilloscope and various testing points to ensure reliable operational and serviceability is maintained.</a:t>
            </a:r>
          </a:p>
        </p:txBody>
      </p:sp>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86026" name="Picture 10" descr="art4000_autotrack_system (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819399"/>
            <a:ext cx="4972050"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6027" name="Text Box 11"/>
          <p:cNvSpPr txBox="1">
            <a:spLocks noChangeArrowheads="1"/>
          </p:cNvSpPr>
          <p:nvPr/>
        </p:nvSpPr>
        <p:spPr bwMode="auto">
          <a:xfrm>
            <a:off x="5943600" y="2971800"/>
            <a:ext cx="2743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Verdana" panose="020B0604030504040204" pitchFamily="34" charset="0"/>
              </a:rPr>
              <a:t>All processing for electronic signaling and pneumatics located in one NEMA Enclosure to facilitate operation, serviceability and maintenance.</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83981" name="Picture 13" descr="art4000_autotrack_system (53)2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14600"/>
            <a:ext cx="5164138" cy="32004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3982" name="Text Box 14"/>
          <p:cNvSpPr txBox="1">
            <a:spLocks noChangeArrowheads="1"/>
          </p:cNvSpPr>
          <p:nvPr/>
        </p:nvSpPr>
        <p:spPr bwMode="auto">
          <a:xfrm>
            <a:off x="5943600" y="3352800"/>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Verdana" panose="020B0604030504040204" pitchFamily="34" charset="0"/>
              </a:rPr>
              <a:t>Forward and Reverse Electronically control Solenoid Valves to facilitate tracking</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81931" name="Picture 11" descr="art4000_autotrack_system (52)86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438400"/>
            <a:ext cx="4076700" cy="365283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932" name="Text Box 12"/>
          <p:cNvSpPr txBox="1">
            <a:spLocks noChangeArrowheads="1"/>
          </p:cNvSpPr>
          <p:nvPr/>
        </p:nvSpPr>
        <p:spPr bwMode="auto">
          <a:xfrm>
            <a:off x="914400" y="3581400"/>
            <a:ext cx="274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Verdana" panose="020B0604030504040204" pitchFamily="34" charset="0"/>
              </a:rPr>
              <a:t>Forward and Reverse solid state relays</a:t>
            </a:r>
          </a:p>
        </p:txBody>
      </p:sp>
      <p:pic>
        <p:nvPicPr>
          <p:cNvPr id="7"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79886" name="Picture 14" descr="art4000_autotrack_system (64)8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55887"/>
            <a:ext cx="4954588" cy="31972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9888" name="Text Box 16"/>
          <p:cNvSpPr txBox="1">
            <a:spLocks noChangeArrowheads="1"/>
          </p:cNvSpPr>
          <p:nvPr/>
        </p:nvSpPr>
        <p:spPr bwMode="auto">
          <a:xfrm>
            <a:off x="5943600" y="3352800"/>
            <a:ext cx="27432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1800" dirty="0">
                <a:latin typeface="Verdana" panose="020B0604030504040204" pitchFamily="34" charset="0"/>
              </a:rPr>
              <a:t>Military type connections ensure solid electrical specifications are maintained and environmental protection is achieved.</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77832" name="Picture 8" descr="art4000_autotrack_system (14)7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438400"/>
            <a:ext cx="3427413" cy="36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7833" name="Text Box 9"/>
          <p:cNvSpPr txBox="1">
            <a:spLocks noChangeArrowheads="1"/>
          </p:cNvSpPr>
          <p:nvPr/>
        </p:nvSpPr>
        <p:spPr bwMode="auto">
          <a:xfrm>
            <a:off x="1143000" y="3657600"/>
            <a:ext cx="2743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2000" dirty="0">
                <a:latin typeface="Verdana" panose="020B0604030504040204" pitchFamily="34" charset="0"/>
              </a:rPr>
              <a:t>NEMA Integrated Control Enclosure</a:t>
            </a:r>
          </a:p>
        </p:txBody>
      </p:sp>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75785" name="Picture 9" descr="art4000_autotrack_system (20)76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743200"/>
            <a:ext cx="5173663"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5786" name="Text Box 10"/>
          <p:cNvSpPr txBox="1">
            <a:spLocks noChangeArrowheads="1"/>
          </p:cNvSpPr>
          <p:nvPr/>
        </p:nvSpPr>
        <p:spPr bwMode="auto">
          <a:xfrm>
            <a:off x="6019800" y="2133600"/>
            <a:ext cx="2743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Verdana" panose="020B0604030504040204" pitchFamily="34" charset="0"/>
              </a:rPr>
              <a:t>Pneumatic Linear Cylinder: </a:t>
            </a:r>
          </a:p>
          <a:p>
            <a:r>
              <a:rPr lang="en-US" altLang="zh-CN" sz="1800" dirty="0">
                <a:latin typeface="Verdana" panose="020B0604030504040204" pitchFamily="34" charset="0"/>
                <a:ea typeface="宋体" charset="-122"/>
              </a:rPr>
              <a:t>10 - 4,000 mm Stroke 25 mm Piston Dia.</a:t>
            </a:r>
          </a:p>
          <a:p>
            <a:r>
              <a:rPr lang="en-US" altLang="zh-CN" sz="1800" dirty="0">
                <a:latin typeface="Verdana" panose="020B0604030504040204" pitchFamily="34" charset="0"/>
                <a:ea typeface="宋体" charset="-122"/>
              </a:rPr>
              <a:t>PPV: Pneumatic cushioning adjustable at both ends</a:t>
            </a:r>
          </a:p>
          <a:p>
            <a:r>
              <a:rPr lang="en-US" altLang="zh-CN" sz="1800" dirty="0">
                <a:latin typeface="Verdana" panose="020B0604030504040204" pitchFamily="34" charset="0"/>
                <a:ea typeface="宋体" charset="-122"/>
              </a:rPr>
              <a:t>Heavy-duty guide</a:t>
            </a:r>
          </a:p>
          <a:p>
            <a:r>
              <a:rPr lang="en-US" altLang="zh-CN" sz="1800" dirty="0">
                <a:latin typeface="Verdana" panose="020B0604030504040204" pitchFamily="34" charset="0"/>
                <a:ea typeface="宋体" charset="-122"/>
              </a:rPr>
              <a:t>positive-locking (slot) drive</a:t>
            </a:r>
          </a:p>
          <a:p>
            <a:r>
              <a:rPr lang="en-US" altLang="zh-CN" sz="1800" dirty="0">
                <a:latin typeface="Verdana" panose="020B0604030504040204" pitchFamily="34" charset="0"/>
                <a:ea typeface="宋体" charset="-122"/>
              </a:rPr>
              <a:t>double-acting op mode</a:t>
            </a:r>
          </a:p>
          <a:p>
            <a:r>
              <a:rPr lang="en-US" altLang="zh-CN" sz="1800" dirty="0">
                <a:latin typeface="Verdana" panose="020B0604030504040204" pitchFamily="34" charset="0"/>
                <a:ea typeface="宋体" charset="-122"/>
              </a:rPr>
              <a:t>IP65 Class </a:t>
            </a:r>
            <a:endParaRPr lang="en-US" sz="1800" dirty="0">
              <a:latin typeface="Verdana" panose="020B0604030504040204" pitchFamily="34" charset="0"/>
            </a:endParaRPr>
          </a:p>
        </p:txBody>
      </p:sp>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90121" name="Picture 9" descr="art4000_autotrack_system (23)543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438400"/>
            <a:ext cx="4845050" cy="365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0122" name="Text Box 10"/>
          <p:cNvSpPr txBox="1">
            <a:spLocks noChangeArrowheads="1"/>
          </p:cNvSpPr>
          <p:nvPr/>
        </p:nvSpPr>
        <p:spPr bwMode="auto">
          <a:xfrm>
            <a:off x="609600" y="3657600"/>
            <a:ext cx="274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2000" dirty="0">
                <a:latin typeface="Verdana" panose="020B0604030504040204" pitchFamily="34" charset="0"/>
              </a:rPr>
              <a:t>AutoTrack integrated onto a Sentinel Splice Detector </a:t>
            </a:r>
          </a:p>
        </p:txBody>
      </p:sp>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latin typeface="+mn-lt"/>
              </a:rPr>
              <a:t>Mission Statement</a:t>
            </a:r>
          </a:p>
        </p:txBody>
      </p:sp>
      <p:sp>
        <p:nvSpPr>
          <p:cNvPr id="6" name="Rectangle 3"/>
          <p:cNvSpPr txBox="1">
            <a:spLocks noChangeArrowheads="1"/>
          </p:cNvSpPr>
          <p:nvPr/>
        </p:nvSpPr>
        <p:spPr bwMode="auto">
          <a:xfrm>
            <a:off x="609600" y="29718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80000"/>
              </a:lnSpc>
              <a:spcBef>
                <a:spcPct val="0"/>
              </a:spcBef>
              <a:buClrTx/>
              <a:buFont typeface="Times New Roman" pitchFamily="18" charset="0"/>
              <a:buNone/>
            </a:pPr>
            <a:r>
              <a:rPr lang="en-US" sz="2000" b="0" kern="0" dirty="0" smtClean="0">
                <a:latin typeface="Verdana" panose="020B0604030504040204" pitchFamily="34" charset="0"/>
              </a:rPr>
              <a:t>R.K.B. OPTO-ELECTRONICS, INC. is a designer and manufacturer of high speed machine vision, web inspection, process control and quality assurance and related technologies.  We are the most diverse supplier and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b="0" kern="0" dirty="0">
              <a:latin typeface="Verdana" panose="020B0604030504040204" pitchFamily="34" charset="0"/>
            </a:endParaRP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98312" name="Picture 8" descr="art4000_autotrack_system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62200"/>
            <a:ext cx="4287838" cy="366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8313" name="Text Box 9"/>
          <p:cNvSpPr txBox="1">
            <a:spLocks noChangeArrowheads="1"/>
          </p:cNvSpPr>
          <p:nvPr/>
        </p:nvSpPr>
        <p:spPr bwMode="auto">
          <a:xfrm>
            <a:off x="5486400" y="3657600"/>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accent2"/>
              </a:buClr>
              <a:buSzPct val="80000"/>
              <a:buFont typeface="Wingdings" pitchFamily="2" charset="2"/>
              <a:buNone/>
            </a:pPr>
            <a:r>
              <a:rPr lang="en-US" sz="2000" dirty="0">
                <a:latin typeface="Verdana" panose="020B0604030504040204" pitchFamily="34" charset="0"/>
              </a:rPr>
              <a:t>AutoTrack integrated onto a Sentinel Splice Detector </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96264" name="Picture 8" descr="art4000_autotrack_system (43)978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3949700" cy="3656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6265" name="Text Box 9"/>
          <p:cNvSpPr txBox="1">
            <a:spLocks noChangeArrowheads="1"/>
          </p:cNvSpPr>
          <p:nvPr/>
        </p:nvSpPr>
        <p:spPr bwMode="auto">
          <a:xfrm>
            <a:off x="838200" y="3505200"/>
            <a:ext cx="3048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accent2"/>
              </a:buClr>
              <a:buSzPct val="80000"/>
              <a:buFont typeface="Wingdings" pitchFamily="2" charset="2"/>
              <a:buNone/>
            </a:pPr>
            <a:r>
              <a:rPr lang="en-US" sz="1800" dirty="0">
                <a:latin typeface="Verdana" panose="020B0604030504040204" pitchFamily="34" charset="0"/>
              </a:rPr>
              <a:t>Precision Machined to ensure 100% continuity to any device which the AutoTrack is applied to. </a:t>
            </a:r>
          </a:p>
        </p:txBody>
      </p:sp>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94218" name="Picture 10" descr="art4000_autotrack_system (69)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38400"/>
            <a:ext cx="5137150" cy="36591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4219" name="Text Box 11"/>
          <p:cNvSpPr txBox="1">
            <a:spLocks noChangeArrowheads="1"/>
          </p:cNvSpPr>
          <p:nvPr/>
        </p:nvSpPr>
        <p:spPr bwMode="auto">
          <a:xfrm>
            <a:off x="6019800" y="3581400"/>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1800" dirty="0">
                <a:latin typeface="Verdana" panose="020B0604030504040204" pitchFamily="34" charset="0"/>
              </a:rPr>
              <a:t>Proprietary Web Break Sensor Technology to facilitate re-tracking during web breaks. </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pic>
        <p:nvPicPr>
          <p:cNvPr id="100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3684588" cy="36560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8" name="Text Box 6"/>
          <p:cNvSpPr txBox="1">
            <a:spLocks noChangeArrowheads="1"/>
          </p:cNvSpPr>
          <p:nvPr/>
        </p:nvSpPr>
        <p:spPr bwMode="auto">
          <a:xfrm>
            <a:off x="5334000" y="3505200"/>
            <a:ext cx="27432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0000"/>
              <a:buFont typeface="Wingdings" pitchFamily="2" charset="2"/>
              <a:buNone/>
            </a:pPr>
            <a:r>
              <a:rPr lang="en-US" sz="1800" dirty="0">
                <a:latin typeface="Verdana" panose="020B0604030504040204" pitchFamily="34" charset="0"/>
              </a:rPr>
              <a:t>State of the Art Power Conditioning and Spike Protection Technology </a:t>
            </a:r>
          </a:p>
        </p:txBody>
      </p:sp>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latin typeface="+mn-lt"/>
              </a:rPr>
              <a:t>AutoTrack® Features</a:t>
            </a:r>
            <a:endParaRPr lang="en-US" sz="4000" dirty="0">
              <a:latin typeface="+mn-lt"/>
            </a:endParaRPr>
          </a:p>
        </p:txBody>
      </p:sp>
      <p:sp>
        <p:nvSpPr>
          <p:cNvPr id="6" name="Rectangle 3"/>
          <p:cNvSpPr txBox="1">
            <a:spLocks noChangeArrowheads="1"/>
          </p:cNvSpPr>
          <p:nvPr/>
        </p:nvSpPr>
        <p:spPr bwMode="auto">
          <a:xfrm>
            <a:off x="914400" y="2667000"/>
            <a:ext cx="7315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400" kern="0" dirty="0" smtClean="0">
                <a:latin typeface="Verdana" panose="020B0604030504040204" pitchFamily="34" charset="0"/>
              </a:rPr>
              <a:t>Meets quality initiative and ISO requirements.</a:t>
            </a:r>
          </a:p>
          <a:p>
            <a:r>
              <a:rPr lang="en-US" sz="2400" kern="0" dirty="0" smtClean="0">
                <a:latin typeface="Verdana" panose="020B0604030504040204" pitchFamily="34" charset="0"/>
              </a:rPr>
              <a:t>Detection 24/7 without the need for operational intervention.</a:t>
            </a:r>
          </a:p>
          <a:p>
            <a:r>
              <a:rPr lang="en-US" sz="2400" kern="0" dirty="0" smtClean="0">
                <a:latin typeface="Verdana" panose="020B0604030504040204" pitchFamily="34" charset="0"/>
              </a:rPr>
              <a:t>Eliminate the need for manual inspections.</a:t>
            </a:r>
          </a:p>
          <a:p>
            <a:r>
              <a:rPr lang="en-US" sz="2400" kern="0" dirty="0" smtClean="0">
                <a:latin typeface="Verdana" panose="020B0604030504040204" pitchFamily="34" charset="0"/>
              </a:rPr>
              <a:t>CE, CCC and RoHS Compliant</a:t>
            </a:r>
            <a:endParaRPr lang="en-US" sz="2400" kern="0" dirty="0">
              <a:latin typeface="Verdana" panose="020B0604030504040204" pitchFamily="34" charset="0"/>
            </a:endParaRP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latin typeface="+mn-lt"/>
              </a:rPr>
              <a:t>AutoTrack™ Applications</a:t>
            </a:r>
          </a:p>
        </p:txBody>
      </p:sp>
      <p:sp>
        <p:nvSpPr>
          <p:cNvPr id="67587" name="Rectangle 3"/>
          <p:cNvSpPr>
            <a:spLocks noGrp="1" noChangeArrowheads="1"/>
          </p:cNvSpPr>
          <p:nvPr>
            <p:ph type="body" idx="1"/>
          </p:nvPr>
        </p:nvSpPr>
        <p:spPr>
          <a:xfrm>
            <a:off x="2514600" y="2209800"/>
            <a:ext cx="4191000" cy="4114800"/>
          </a:xfrm>
        </p:spPr>
        <p:txBody>
          <a:bodyPr/>
          <a:lstStyle/>
          <a:p>
            <a:r>
              <a:rPr lang="en-US" sz="2800" dirty="0">
                <a:latin typeface="Verdana" panose="020B0604030504040204" pitchFamily="34" charset="0"/>
              </a:rPr>
              <a:t>Sheeters</a:t>
            </a:r>
          </a:p>
          <a:p>
            <a:r>
              <a:rPr lang="en-US" sz="2800" dirty="0">
                <a:latin typeface="Verdana" panose="020B0604030504040204" pitchFamily="34" charset="0"/>
              </a:rPr>
              <a:t>Paper Machines</a:t>
            </a:r>
          </a:p>
          <a:p>
            <a:r>
              <a:rPr lang="en-US" sz="2800" dirty="0">
                <a:latin typeface="Verdana" panose="020B0604030504040204" pitchFamily="34" charset="0"/>
              </a:rPr>
              <a:t>Roto</a:t>
            </a:r>
          </a:p>
          <a:p>
            <a:r>
              <a:rPr lang="en-US" sz="2800" dirty="0">
                <a:latin typeface="Verdana" panose="020B0604030504040204" pitchFamily="34" charset="0"/>
              </a:rPr>
              <a:t>Laminators</a:t>
            </a:r>
          </a:p>
          <a:p>
            <a:r>
              <a:rPr lang="en-US" sz="2800" dirty="0">
                <a:latin typeface="Verdana" panose="020B0604030504040204" pitchFamily="34" charset="0"/>
              </a:rPr>
              <a:t>Slitters</a:t>
            </a:r>
          </a:p>
          <a:p>
            <a:r>
              <a:rPr lang="en-US" sz="2800" dirty="0">
                <a:latin typeface="Verdana" panose="020B0604030504040204" pitchFamily="34" charset="0"/>
              </a:rPr>
              <a:t>Coaters</a:t>
            </a:r>
          </a:p>
          <a:p>
            <a:r>
              <a:rPr lang="en-US" sz="2800" dirty="0">
                <a:latin typeface="Verdana" panose="020B0604030504040204" pitchFamily="34" charset="0"/>
              </a:rPr>
              <a:t>Non-wovens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latin typeface="+mn-lt"/>
              </a:rPr>
              <a:t>Typical Installation</a:t>
            </a:r>
          </a:p>
        </p:txBody>
      </p:sp>
      <p:pic>
        <p:nvPicPr>
          <p:cNvPr id="30733" name="Picture 13" descr="D114302_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334125" cy="411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dirty="0">
                <a:latin typeface="+mn-lt"/>
              </a:rPr>
              <a:t>Typical Installation</a:t>
            </a:r>
          </a:p>
        </p:txBody>
      </p:sp>
      <p:pic>
        <p:nvPicPr>
          <p:cNvPr id="102405" name="Picture 5" descr="D11430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06596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latin typeface="+mn-lt"/>
              </a:rPr>
              <a:t>Typical Installation</a:t>
            </a:r>
          </a:p>
        </p:txBody>
      </p:sp>
      <p:pic>
        <p:nvPicPr>
          <p:cNvPr id="106501" name="Picture 5" descr="D114302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116888"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4000" dirty="0">
                <a:latin typeface="+mn-lt"/>
              </a:rPr>
              <a:t>Typical Installation</a:t>
            </a:r>
          </a:p>
        </p:txBody>
      </p:sp>
      <p:pic>
        <p:nvPicPr>
          <p:cNvPr id="104453" name="Picture 5" descr="D114302_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6937375" cy="411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143000"/>
          </a:xfrm>
          <a:noFill/>
          <a:ln/>
        </p:spPr>
        <p:txBody>
          <a:bodyPr/>
          <a:lstStyle/>
          <a:p>
            <a:r>
              <a:rPr lang="en-US" sz="3600" dirty="0">
                <a:latin typeface="+mn-lt"/>
              </a:rPr>
              <a:t>Model 4000 AutoTrack®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8209" name="Picture 17" descr="m4000art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133600"/>
            <a:ext cx="3851632" cy="292608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a:extLst/>
        </p:spPr>
      </p:pic>
      <p:sp>
        <p:nvSpPr>
          <p:cNvPr id="6" name="Rectangle 4"/>
          <p:cNvSpPr txBox="1">
            <a:spLocks noChangeArrowheads="1"/>
          </p:cNvSpPr>
          <p:nvPr/>
        </p:nvSpPr>
        <p:spPr bwMode="auto">
          <a:xfrm>
            <a:off x="381000" y="5715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400" b="0" kern="0" dirty="0"/>
              <a:t>http://</a:t>
            </a:r>
            <a:r>
              <a:rPr lang="en-US" sz="1400" b="0" kern="0" dirty="0" smtClean="0"/>
              <a:t>www.rkbopto.com/rkbproducts/4000.html</a:t>
            </a:r>
          </a:p>
          <a:p>
            <a:pPr>
              <a:buNone/>
            </a:pPr>
            <a:r>
              <a:rPr lang="en-US" sz="1400" b="0" kern="0" dirty="0"/>
              <a:t>http://</a:t>
            </a:r>
            <a:r>
              <a:rPr lang="en-US" sz="1400" b="0" kern="0" dirty="0" smtClean="0"/>
              <a:t>www.splicedetector.net/splicedetector_products/autotrack_control_technology.html</a:t>
            </a:r>
          </a:p>
          <a:p>
            <a:pPr>
              <a:buNone/>
            </a:pPr>
            <a:r>
              <a:rPr lang="en-US" sz="1400" b="0" kern="0" dirty="0"/>
              <a:t>http://www.splicedetector.com/splicedetector_products/m4000_autotrack_control_technology.html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latin typeface="+mn-lt"/>
              </a:rPr>
              <a:t>Typical Installation</a:t>
            </a:r>
          </a:p>
        </p:txBody>
      </p:sp>
      <p:pic>
        <p:nvPicPr>
          <p:cNvPr id="71691" name="Picture 11" descr="D114302_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362700" cy="411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dirty="0">
                <a:latin typeface="+mn-lt"/>
              </a:rPr>
              <a:t>Installations at Major Manufacturers</a:t>
            </a:r>
          </a:p>
        </p:txBody>
      </p:sp>
      <p:pic>
        <p:nvPicPr>
          <p:cNvPr id="45098" name="Picture 42" descr="app_pindodeli_indonesia (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21336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5099" name="Picture 43" descr="app_pindodeli_indonesia (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41148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5100" name="Picture 44" descr="app_pindodeli_indonesia (1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1" y="21336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5101" name="Picture 45" descr="app_pindodeli_indonesia (1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1" y="21336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5102" name="Picture 46" descr="app_pindodeli_indonesia (1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1" y="41148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5103" name="Picture 47" descr="app_pindodeli_indonesia (1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1" y="4114800"/>
            <a:ext cx="2194084" cy="164592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10" name="Picture 7"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latin typeface="+mn-lt"/>
              </a:rPr>
              <a:t>References</a:t>
            </a:r>
          </a:p>
        </p:txBody>
      </p:sp>
      <p:sp>
        <p:nvSpPr>
          <p:cNvPr id="35" name="Rectangle 3"/>
          <p:cNvSpPr txBox="1">
            <a:spLocks noChangeArrowheads="1"/>
          </p:cNvSpPr>
          <p:nvPr/>
        </p:nvSpPr>
        <p:spPr bwMode="auto">
          <a:xfrm>
            <a:off x="685800" y="2133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lnSpc>
                <a:spcPct val="80000"/>
              </a:lnSpc>
              <a:buNone/>
            </a:pPr>
            <a:r>
              <a:rPr lang="en-US" sz="1800" b="0" kern="0" dirty="0" smtClean="0">
                <a:latin typeface="Verdana" panose="020B0604030504040204" pitchFamily="34" charset="0"/>
              </a:rPr>
              <a:t>For reliability; large, medium and small companies turn to RKB for their coating streak and scratch defect detection and control needs.</a:t>
            </a:r>
            <a:endParaRPr lang="en-US" sz="1800" b="0" kern="0" dirty="0">
              <a:latin typeface="Verdana" panose="020B0604030504040204" pitchFamily="34" charset="0"/>
            </a:endParaRPr>
          </a:p>
        </p:txBody>
      </p:sp>
      <p:pic>
        <p:nvPicPr>
          <p:cNvPr id="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7"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latin typeface="+mn-lt"/>
              </a:rPr>
              <a:t>Related Websites</a:t>
            </a:r>
          </a:p>
        </p:txBody>
      </p:sp>
      <p:sp>
        <p:nvSpPr>
          <p:cNvPr id="6" name="Rectangle 3"/>
          <p:cNvSpPr>
            <a:spLocks noGrp="1" noChangeArrowheads="1"/>
          </p:cNvSpPr>
          <p:nvPr>
            <p:ph sz="quarter" idx="4294967295"/>
          </p:nvPr>
        </p:nvSpPr>
        <p:spPr>
          <a:xfrm>
            <a:off x="685800" y="2057400"/>
            <a:ext cx="7772400" cy="4343400"/>
          </a:xfrm>
          <a:prstGeom prst="rect">
            <a:avLst/>
          </a:prstGeom>
          <a:noFill/>
          <a:ln/>
        </p:spPr>
        <p:txBody>
          <a:bodyPr>
            <a:normAutofit lnSpcReduction="10000"/>
          </a:bodyPr>
          <a:lstStyle/>
          <a:p>
            <a:pPr marL="457200" lvl="1" indent="0">
              <a:buNone/>
            </a:pPr>
            <a:r>
              <a:rPr lang="en-US" sz="1200" dirty="0"/>
              <a:t>R.K.B. OPTO-ELECTRONICS, INC., Syracuse, New York, United States</a:t>
            </a:r>
          </a:p>
          <a:p>
            <a:pPr marL="457200" lvl="1" indent="0">
              <a:buNone/>
            </a:pPr>
            <a:r>
              <a:rPr lang="en-US" sz="1200" dirty="0"/>
              <a:t>	http://www.rkbopto.com</a:t>
            </a:r>
          </a:p>
          <a:p>
            <a:pPr marL="457200" lvl="1" indent="0">
              <a:buNone/>
            </a:pPr>
            <a:r>
              <a:rPr lang="en-US" sz="1200" dirty="0"/>
              <a:t>R.K.B. Europe, Santander (SPAIN)</a:t>
            </a:r>
          </a:p>
          <a:p>
            <a:pPr marL="457200" lvl="1" indent="0">
              <a:buNone/>
            </a:pPr>
            <a:r>
              <a:rPr lang="en-US" sz="1200" dirty="0"/>
              <a:t>	http://rkbdetector.com/</a:t>
            </a:r>
          </a:p>
          <a:p>
            <a:pPr marL="457200" lvl="1" indent="0">
              <a:buNone/>
            </a:pPr>
            <a:r>
              <a:rPr lang="en-US" sz="1200" dirty="0"/>
              <a:t>Arkia  Industrial, Sao Paulo, </a:t>
            </a:r>
            <a:r>
              <a:rPr lang="en-US" sz="1200" dirty="0" smtClean="0"/>
              <a:t>Brazil</a:t>
            </a:r>
            <a:endParaRPr lang="en-US" sz="1200" dirty="0"/>
          </a:p>
          <a:p>
            <a:pPr marL="457200" lvl="1" indent="0">
              <a:buNone/>
            </a:pPr>
            <a:r>
              <a:rPr lang="en-US" sz="1200" dirty="0"/>
              <a:t>	http://www.arkia.com.br</a:t>
            </a:r>
          </a:p>
          <a:p>
            <a:pPr marL="457200" lvl="1" indent="0">
              <a:buNone/>
            </a:pPr>
            <a:r>
              <a:rPr lang="en-US" sz="1200" dirty="0"/>
              <a:t>FIOCCHI Process Instrumentation, Milan, Italy</a:t>
            </a:r>
          </a:p>
          <a:p>
            <a:pPr marL="457200" lvl="1" indent="0">
              <a:buNone/>
            </a:pPr>
            <a:r>
              <a:rPr lang="en-US" sz="1200" dirty="0"/>
              <a:t>	http://www. fioproin.it</a:t>
            </a:r>
          </a:p>
          <a:p>
            <a:pPr marL="457200" lvl="1" indent="0">
              <a:buNone/>
            </a:pPr>
            <a:r>
              <a:rPr lang="en-US" sz="1200" dirty="0"/>
              <a:t>Grupo</a:t>
            </a:r>
            <a:r>
              <a:rPr lang="en-US" sz="1200" dirty="0"/>
              <a:t> ROSA </a:t>
            </a:r>
            <a:r>
              <a:rPr lang="en-US" sz="1200" dirty="0"/>
              <a:t>Automatización</a:t>
            </a:r>
            <a:r>
              <a:rPr lang="en-US" sz="1200" dirty="0"/>
              <a:t> y Control S.A. de C.V., Chihuahua, Mexico</a:t>
            </a:r>
          </a:p>
          <a:p>
            <a:pPr marL="457200" lvl="1" indent="0">
              <a:buNone/>
            </a:pPr>
            <a:r>
              <a:rPr lang="en-US" sz="1200" dirty="0"/>
              <a:t>	http://gruporosa.com.mx/</a:t>
            </a:r>
          </a:p>
          <a:p>
            <a:pPr marL="457200" lvl="1" indent="0">
              <a:buNone/>
            </a:pPr>
            <a:r>
              <a:rPr lang="en-US" sz="1200" dirty="0"/>
              <a:t>PT. </a:t>
            </a:r>
            <a:r>
              <a:rPr lang="en-US" sz="1200" dirty="0"/>
              <a:t>Pentraco</a:t>
            </a:r>
            <a:r>
              <a:rPr lang="en-US" sz="1200" dirty="0"/>
              <a:t> </a:t>
            </a:r>
            <a:r>
              <a:rPr lang="en-US" sz="1200" dirty="0"/>
              <a:t>Karya</a:t>
            </a:r>
            <a:r>
              <a:rPr lang="en-US" sz="1200" dirty="0"/>
              <a:t> </a:t>
            </a:r>
            <a:r>
              <a:rPr lang="en-US" sz="1200" dirty="0"/>
              <a:t>Adiprestasi</a:t>
            </a:r>
            <a:r>
              <a:rPr lang="en-US" sz="1200" dirty="0"/>
              <a:t>, Jakarta Barat, Indonesia</a:t>
            </a:r>
          </a:p>
          <a:p>
            <a:pPr marL="457200" lvl="1" indent="0">
              <a:buNone/>
            </a:pPr>
            <a:r>
              <a:rPr lang="en-US" sz="1200" dirty="0"/>
              <a:t>	http://www.pentraco.com/</a:t>
            </a:r>
          </a:p>
          <a:p>
            <a:pPr marL="457200" lvl="1" indent="0">
              <a:buNone/>
            </a:pPr>
            <a:r>
              <a:rPr lang="en-US" sz="1200" dirty="0"/>
              <a:t>Quality2Process B.V., Hengelo, The Netherlands</a:t>
            </a:r>
          </a:p>
          <a:p>
            <a:pPr marL="457200" lvl="1" indent="0">
              <a:buNone/>
            </a:pPr>
            <a:r>
              <a:rPr lang="en-US" sz="1200" dirty="0"/>
              <a:t>	http://www.quality2process.com</a:t>
            </a:r>
          </a:p>
          <a:p>
            <a:pPr marL="457200" lvl="1" indent="0">
              <a:buNone/>
            </a:pPr>
            <a:r>
              <a:rPr lang="en-US" sz="1200" dirty="0"/>
              <a:t>Splice Detector Technologies, Syracuse, New York, United States</a:t>
            </a:r>
          </a:p>
          <a:p>
            <a:pPr marL="457200" lvl="1" indent="0">
              <a:buNone/>
            </a:pPr>
            <a:r>
              <a:rPr lang="en-US" sz="1200" dirty="0"/>
              <a:t>	http://www.splicedetector.net / www.hole-detection.com / www.webinspection.us / 	www.splicedetector.com</a:t>
            </a:r>
          </a:p>
          <a:p>
            <a:pPr marL="457200" lvl="1" indent="0">
              <a:buNone/>
            </a:pPr>
            <a:r>
              <a:rPr lang="en-US" sz="1200" dirty="0"/>
              <a:t>Suzhou Machine Vision Co., Ltd., Suzhou, Jiangsu, China</a:t>
            </a:r>
          </a:p>
          <a:p>
            <a:pPr marL="457200" lvl="1" indent="0">
              <a:buNone/>
            </a:pPr>
            <a:r>
              <a:rPr lang="en-US" sz="1200" dirty="0"/>
              <a:t>	http://rkb.chinapaper.net</a:t>
            </a:r>
          </a:p>
          <a:p>
            <a:pPr marL="457200" lvl="1" indent="0">
              <a:buNone/>
            </a:pPr>
            <a:r>
              <a:rPr lang="en-US" sz="1200" dirty="0"/>
              <a:t>Swallow Machinery Co., Ltd., </a:t>
            </a:r>
            <a:r>
              <a:rPr lang="en-US" sz="1200" dirty="0"/>
              <a:t>Meltham</a:t>
            </a:r>
            <a:r>
              <a:rPr lang="en-US" sz="1200" dirty="0"/>
              <a:t>, Holmfirth, United Kingdom</a:t>
            </a:r>
          </a:p>
          <a:p>
            <a:pPr marL="457200" lvl="1" indent="0">
              <a:buNone/>
            </a:pPr>
            <a:r>
              <a:rPr lang="en-US" sz="1200" dirty="0"/>
              <a:t>	http://www.swallowmachinery.com</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latin typeface="+mn-lt"/>
              </a:rPr>
              <a:t>Technology</a:t>
            </a:r>
          </a:p>
        </p:txBody>
      </p:sp>
      <p:pic>
        <p:nvPicPr>
          <p:cNvPr id="9231" name="Picture 15" descr="4000Log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81994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latin typeface="+mn-lt"/>
              </a:rPr>
              <a:t>Overview of Technology</a:t>
            </a:r>
          </a:p>
        </p:txBody>
      </p:sp>
      <p:sp>
        <p:nvSpPr>
          <p:cNvPr id="5124" name="Text Box 4"/>
          <p:cNvSpPr txBox="1">
            <a:spLocks noChangeArrowheads="1"/>
          </p:cNvSpPr>
          <p:nvPr/>
        </p:nvSpPr>
        <p:spPr bwMode="auto">
          <a:xfrm>
            <a:off x="457200" y="2590800"/>
            <a:ext cx="8153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Verdana" panose="020B0604030504040204" pitchFamily="34" charset="0"/>
              </a:rPr>
              <a:t>The </a:t>
            </a:r>
            <a:r>
              <a:rPr lang="en-US" sz="1600" dirty="0">
                <a:latin typeface="Verdana" panose="020B0604030504040204" pitchFamily="34" charset="0"/>
              </a:rPr>
              <a:t>Model 4000 AutoTrack® Technology </a:t>
            </a:r>
            <a:r>
              <a:rPr lang="en-US" sz="1600" dirty="0">
                <a:latin typeface="Verdana" panose="020B0604030504040204" pitchFamily="34" charset="0"/>
              </a:rPr>
              <a:t>is an advanced automatic tracking system designed so our customer can adapt edge mounted quality assurance, control and analytical monitors and/or components to facilitate complete automation.  The technology incorporates high tech electronic edge sensors, controls and rodless cylinders which provides the ability to automate any technology to advance/retard into inspection mode eliminating operational intervention and ensuring the quality control components are “ONLINE” 24 hours a day or when needed.  This system frees up operational staff to perform their duties relative to production without the need to “REMEMBER” to place sensitive monitoring systems back online upon web threading.  The technology can be applied to all equipment made by Splice Detector Technologies and any competitive or non-competitive inspection, sensor or process system supplier.  </a:t>
            </a:r>
          </a:p>
        </p:txBody>
      </p:sp>
      <p:pic>
        <p:nvPicPr>
          <p:cNvPr id="5"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latin typeface="+mn-lt"/>
              </a:rPr>
              <a:t>Overview of Technology</a:t>
            </a:r>
          </a:p>
        </p:txBody>
      </p:sp>
      <p:sp>
        <p:nvSpPr>
          <p:cNvPr id="10253" name="Text Box 13"/>
          <p:cNvSpPr txBox="1">
            <a:spLocks noChangeArrowheads="1"/>
          </p:cNvSpPr>
          <p:nvPr/>
        </p:nvSpPr>
        <p:spPr bwMode="auto">
          <a:xfrm>
            <a:off x="304800" y="2438400"/>
            <a:ext cx="4724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latin typeface="Verdana" panose="020B0604030504040204" pitchFamily="34" charset="0"/>
              </a:rPr>
              <a:t>Our AutoTrack technology utilizes pneumatic and electric drive technology and proprietary tracking sensors. Compact linear drives with or without guide(s): mechanically coupled cylinders with optimized mounting options for simple mounting and magnetically coupled cylinders for use as a pressure tight and zero leakage system are all considered when it comes time to AutoTrack your machine vision, analytical or inspection device.  Low space requirements, high precision and load capacity and reliable service life of up to 40,000km will facilitate just about any application where control automation should be applied.  These easy to install and highly reliable cylinders and durable, yet glide with ease to ensure the most sensitive components are handled with care. </a:t>
            </a:r>
          </a:p>
        </p:txBody>
      </p:sp>
      <p:pic>
        <p:nvPicPr>
          <p:cNvPr id="10257" name="Picture 17" descr="art4000_autotrack_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2438400"/>
            <a:ext cx="3656013"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smtClean="0">
                <a:latin typeface="+mn-lt"/>
              </a:rPr>
              <a:t>Overview of Technology</a:t>
            </a:r>
            <a:endParaRPr lang="en-US" sz="4000" dirty="0">
              <a:latin typeface="+mn-lt"/>
            </a:endParaRPr>
          </a:p>
        </p:txBody>
      </p:sp>
      <p:sp>
        <p:nvSpPr>
          <p:cNvPr id="6159" name="Text Box 15"/>
          <p:cNvSpPr txBox="1">
            <a:spLocks noChangeArrowheads="1"/>
          </p:cNvSpPr>
          <p:nvPr/>
        </p:nvSpPr>
        <p:spPr bwMode="auto">
          <a:xfrm>
            <a:off x="533400" y="2154181"/>
            <a:ext cx="4343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latin typeface="Verdana" panose="020B0604030504040204" pitchFamily="34" charset="0"/>
              </a:rPr>
              <a:t>The </a:t>
            </a:r>
            <a:r>
              <a:rPr lang="en-US" sz="1400" dirty="0">
                <a:latin typeface="Verdana" panose="020B0604030504040204" pitchFamily="34" charset="0"/>
              </a:rPr>
              <a:t>Model 4000 AutoTrack® Technology </a:t>
            </a:r>
            <a:r>
              <a:rPr lang="en-US" sz="1400" dirty="0">
                <a:latin typeface="Verdana" panose="020B0604030504040204" pitchFamily="34" charset="0"/>
              </a:rPr>
              <a:t>unique web edge tracking capability is derived from custom sensing arms that provide process functions to advance/retard automatically.  The arms, precision machined will not damage sensitive web materials and are made of light weight aluminum.  Our web break sensor that provides the “Web On” / “Web Off” signal will facilitate the advancement and retraction of your device.  Our unique edge tracking ensure your inspection device will follow the web and will always be located in the sweet spot for reliable detection.  What operational staff once had to remember to do prior to production runs is now a moot point.  In short, operational intervention is no longer needed to ensure you quality monitoring device is doing its job. </a:t>
            </a:r>
          </a:p>
        </p:txBody>
      </p:sp>
      <p:pic>
        <p:nvPicPr>
          <p:cNvPr id="6162" name="Picture 18" descr="art4000_autotrack_system (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399" y="243840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smtClean="0">
                <a:latin typeface="+mn-lt"/>
              </a:rPr>
              <a:t>Overview of Technology</a:t>
            </a:r>
            <a:endParaRPr lang="en-US" sz="4000" dirty="0">
              <a:latin typeface="+mn-lt"/>
            </a:endParaRPr>
          </a:p>
        </p:txBody>
      </p:sp>
      <p:sp>
        <p:nvSpPr>
          <p:cNvPr id="51214" name="Text Box 14"/>
          <p:cNvSpPr txBox="1">
            <a:spLocks noChangeArrowheads="1"/>
          </p:cNvSpPr>
          <p:nvPr/>
        </p:nvSpPr>
        <p:spPr bwMode="auto">
          <a:xfrm>
            <a:off x="381000" y="2438400"/>
            <a:ext cx="4572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latin typeface="Verdana" panose="020B0604030504040204" pitchFamily="34" charset="0"/>
              </a:rPr>
              <a:t>The Model 4000 AutoTrack® Technology will respond to changing conditions such as deckle (web width) changes automatically to ensure your inspection devices are always placed in the correct inspection area.  By receiving a signal from the center of web mounted web break detector, this technology will always be online unless a web break occurs or scheduled maintenance policies are initiated.  No adjustments, settings or re-calibrations are required.  Our AutoTrack is unaffected by material types, calipers, process speeds and ambient lighting.  Special markings are not required and the operation is unaffected by printed material. </a:t>
            </a:r>
          </a:p>
        </p:txBody>
      </p:sp>
      <p:pic>
        <p:nvPicPr>
          <p:cNvPr id="51219" name="Picture 19" descr="art4000_autotrack_system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735" y="243840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latin typeface="+mn-lt"/>
              </a:rPr>
              <a:t>Overview of Technology</a:t>
            </a:r>
          </a:p>
        </p:txBody>
      </p:sp>
      <p:sp>
        <p:nvSpPr>
          <p:cNvPr id="59404" name="Text Box 12"/>
          <p:cNvSpPr txBox="1">
            <a:spLocks noChangeArrowheads="1"/>
          </p:cNvSpPr>
          <p:nvPr/>
        </p:nvSpPr>
        <p:spPr bwMode="auto">
          <a:xfrm>
            <a:off x="609600" y="2286000"/>
            <a:ext cx="4572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latin typeface="Verdana" panose="020B0604030504040204" pitchFamily="34" charset="0"/>
              </a:rPr>
              <a:t>Working with designers and manufacturers for more than 50 years to increase manufacturing productivity, Splice Detector Technologies continues to advance the state of industrial automation with proven innovations, customized design solutions, and exceptional service worldwide.   Our experienced engineers provide complete support from start to finish, including: conceptualization, analysis, engineering, design, assembly, documentation, validation, and production.  Innovation and maximum productivity in industrial and process automation – from single products to the turnkey solutions is the key in today’s competitive web based manufacturing industries.  For the success of your business turn to our AutoTrack and take the worry out of non-compliant inspection issues. </a:t>
            </a:r>
          </a:p>
        </p:txBody>
      </p:sp>
      <p:pic>
        <p:nvPicPr>
          <p:cNvPr id="59407" name="Picture 15" descr="PICT0001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362200"/>
            <a:ext cx="2439988" cy="366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1589</TotalTime>
  <Words>1148</Words>
  <Application>Microsoft Office PowerPoint</Application>
  <PresentationFormat>On-screen Show (4:3)</PresentationFormat>
  <Paragraphs>131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System Overview</vt:lpstr>
      <vt:lpstr>Mission Statement</vt:lpstr>
      <vt:lpstr>Model 4000 AutoTrack® Technology</vt:lpstr>
      <vt:lpstr>Technology</vt:lpstr>
      <vt:lpstr>Overview of Technology</vt:lpstr>
      <vt:lpstr>Overview of Technology</vt:lpstr>
      <vt:lpstr>Overview of Technology</vt:lpstr>
      <vt:lpstr>Overview of Technology</vt:lpstr>
      <vt:lpstr>Overview of Technology</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Features</vt:lpstr>
      <vt:lpstr>AutoTrack™ Applications</vt:lpstr>
      <vt:lpstr>Typical Installation</vt:lpstr>
      <vt:lpstr>Typical Installation</vt:lpstr>
      <vt:lpstr>Typical Installation</vt:lpstr>
      <vt:lpstr>Typical Installation</vt:lpstr>
      <vt:lpstr>Typical Installation</vt:lpstr>
      <vt:lpstr>Installations at Major Manufacturers</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33</cp:revision>
  <dcterms:created xsi:type="dcterms:W3CDTF">1601-01-01T00:00:00Z</dcterms:created>
  <dcterms:modified xsi:type="dcterms:W3CDTF">2016-12-04T16:16:57Z</dcterms:modified>
</cp:coreProperties>
</file>